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48" r:id="rId2"/>
    <p:sldId id="844" r:id="rId3"/>
    <p:sldId id="850" r:id="rId4"/>
    <p:sldId id="849" r:id="rId5"/>
    <p:sldId id="875" r:id="rId6"/>
    <p:sldId id="855" r:id="rId7"/>
    <p:sldId id="852" r:id="rId8"/>
    <p:sldId id="853" r:id="rId9"/>
    <p:sldId id="851" r:id="rId10"/>
    <p:sldId id="856" r:id="rId11"/>
    <p:sldId id="854" r:id="rId12"/>
    <p:sldId id="857" r:id="rId13"/>
    <p:sldId id="858" r:id="rId14"/>
    <p:sldId id="866" r:id="rId15"/>
    <p:sldId id="867" r:id="rId16"/>
    <p:sldId id="868" r:id="rId17"/>
    <p:sldId id="872" r:id="rId18"/>
    <p:sldId id="874" r:id="rId19"/>
    <p:sldId id="876" r:id="rId20"/>
    <p:sldId id="869"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21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2B32D-FB6F-4675-B3C3-86B921880FB1}" type="datetimeFigureOut">
              <a:rPr lang="zh-TW" altLang="en-US" smtClean="0"/>
              <a:t>2021/8/18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48043-81AA-488D-8FE0-2802EBEA9788}" type="slidenum">
              <a:rPr lang="zh-TW" altLang="en-US" smtClean="0"/>
              <a:t>‹#›</a:t>
            </a:fld>
            <a:endParaRPr lang="zh-TW" altLang="en-US"/>
          </a:p>
        </p:txBody>
      </p:sp>
    </p:spTree>
    <p:extLst>
      <p:ext uri="{BB962C8B-B14F-4D97-AF65-F5344CB8AC3E}">
        <p14:creationId xmlns:p14="http://schemas.microsoft.com/office/powerpoint/2010/main" val="60207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science/article/pii/S1369847811000490?casa_token=7HF8S7IeOegAAAAA:9PHKhbFgC9y1UTe5vDhBN1zsnprwRcBEuVlijclw0ZY9a937iWnA3XIEjEf3VFm1p-yVtWOG7Cw#b007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ciencedirect.com/science/article/pii/S1369847811000490?casa_token=7HF8S7IeOegAAAAA:9PHKhbFgC9y1UTe5vDhBN1zsnprwRcBEuVlijclw0ZY9a937iWnA3XIEjEf3VFm1p-yVtWOG7Cw#b0225" TargetMode="External"/><Relationship Id="rId4" Type="http://schemas.openxmlformats.org/officeDocument/2006/relationships/hyperlink" Target="https://www.sciencedirect.com/science/article/pii/S1369847811000490?casa_token=7HF8S7IeOegAAAAA:9PHKhbFgC9y1UTe5vDhBN1zsnprwRcBEuVlijclw0ZY9a937iWnA3XIEjEf3VFm1p-yVtWOG7Cw#b012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science/article/pii/S1369847811000490?casa_token=7HF8S7IeOegAAAAA:9PHKhbFgC9y1UTe5vDhBN1zsnprwRcBEuVlijclw0ZY9a937iWnA3XIEjEf3VFm1p-yVtWOG7Cw#b0075"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ciencedirect.com/science/article/pii/S1369847811000490?casa_token=7HF8S7IeOegAAAAA:9PHKhbFgC9y1UTe5vDhBN1zsnprwRcBEuVlijclw0ZY9a937iWnA3XIEjEf3VFm1p-yVtWOG7Cw#b0225" TargetMode="External"/><Relationship Id="rId4" Type="http://schemas.openxmlformats.org/officeDocument/2006/relationships/hyperlink" Target="https://www.sciencedirect.com/science/article/pii/S1369847811000490?casa_token=7HF8S7IeOegAAAAA:9PHKhbFgC9y1UTe5vDhBN1zsnprwRcBEuVlijclw0ZY9a937iWnA3XIEjEf3VFm1p-yVtWOG7Cw#b012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222222"/>
                </a:solidFill>
                <a:effectLst/>
                <a:latin typeface="Arial" panose="020B0604020202020204" pitchFamily="34" charset="0"/>
              </a:rPr>
              <a:t>(2011). Driving without awareness: The effects of practice and automaticity on attention and driving. </a:t>
            </a:r>
            <a:r>
              <a:rPr lang="en-US" altLang="zh-TW" b="0" i="1" dirty="0">
                <a:solidFill>
                  <a:srgbClr val="222222"/>
                </a:solidFill>
                <a:effectLst/>
                <a:latin typeface="Arial" panose="020B0604020202020204" pitchFamily="34" charset="0"/>
              </a:rPr>
              <a:t>Transportation research part F: traffic psychology and </a:t>
            </a:r>
            <a:r>
              <a:rPr lang="en-US" altLang="zh-TW" b="0" i="1" dirty="0" err="1">
                <a:solidFill>
                  <a:srgbClr val="222222"/>
                </a:solidFill>
                <a:effectLst/>
                <a:latin typeface="Arial" panose="020B0604020202020204" pitchFamily="34" charset="0"/>
              </a:rPr>
              <a:t>behaviour</a:t>
            </a:r>
            <a:r>
              <a:rPr lang="en-US" altLang="zh-TW" b="0" i="0" dirty="0">
                <a:solidFill>
                  <a:srgbClr val="222222"/>
                </a:solidFill>
                <a:effectLst/>
                <a:latin typeface="Arial" panose="020B0604020202020204" pitchFamily="34" charset="0"/>
              </a:rPr>
              <a:t>, </a:t>
            </a:r>
            <a:r>
              <a:rPr lang="en-US" altLang="zh-TW" b="0" i="1" dirty="0">
                <a:solidFill>
                  <a:srgbClr val="222222"/>
                </a:solidFill>
                <a:effectLst/>
                <a:latin typeface="Arial" panose="020B0604020202020204" pitchFamily="34" charset="0"/>
              </a:rPr>
              <a:t>14</a:t>
            </a:r>
            <a:r>
              <a:rPr lang="en-US" altLang="zh-TW" b="0" i="0" dirty="0">
                <a:solidFill>
                  <a:srgbClr val="222222"/>
                </a:solidFill>
                <a:effectLst/>
                <a:latin typeface="Arial" panose="020B0604020202020204" pitchFamily="34" charset="0"/>
              </a:rPr>
              <a:t>(6), 456-471.</a:t>
            </a:r>
            <a:endParaRPr lang="zh-TW" altLang="en-US" dirty="0"/>
          </a:p>
        </p:txBody>
      </p:sp>
      <p:sp>
        <p:nvSpPr>
          <p:cNvPr id="4" name="投影片編號版面配置區 3"/>
          <p:cNvSpPr>
            <a:spLocks noGrp="1"/>
          </p:cNvSpPr>
          <p:nvPr>
            <p:ph type="sldNum" sz="quarter" idx="5"/>
          </p:nvPr>
        </p:nvSpPr>
        <p:spPr/>
        <p:txBody>
          <a:bodyPr/>
          <a:lstStyle/>
          <a:p>
            <a:fld id="{C7AD9473-1699-4BEA-9AD0-6DE7144DBE34}" type="slidenum">
              <a:rPr lang="zh-TW" altLang="en-US" smtClean="0"/>
              <a:t>1</a:t>
            </a:fld>
            <a:endParaRPr lang="zh-TW" altLang="en-US"/>
          </a:p>
        </p:txBody>
      </p:sp>
    </p:spTree>
    <p:extLst>
      <p:ext uri="{BB962C8B-B14F-4D97-AF65-F5344CB8AC3E}">
        <p14:creationId xmlns:p14="http://schemas.microsoft.com/office/powerpoint/2010/main" val="70866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17</a:t>
            </a:fld>
            <a:endParaRPr lang="zh-TW" altLang="en-US"/>
          </a:p>
        </p:txBody>
      </p:sp>
    </p:spTree>
    <p:extLst>
      <p:ext uri="{BB962C8B-B14F-4D97-AF65-F5344CB8AC3E}">
        <p14:creationId xmlns:p14="http://schemas.microsoft.com/office/powerpoint/2010/main" val="254028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18</a:t>
            </a:fld>
            <a:endParaRPr lang="zh-TW" altLang="en-US"/>
          </a:p>
        </p:txBody>
      </p:sp>
    </p:spTree>
    <p:extLst>
      <p:ext uri="{BB962C8B-B14F-4D97-AF65-F5344CB8AC3E}">
        <p14:creationId xmlns:p14="http://schemas.microsoft.com/office/powerpoint/2010/main" val="42140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19</a:t>
            </a:fld>
            <a:endParaRPr lang="zh-TW" altLang="en-US"/>
          </a:p>
        </p:txBody>
      </p:sp>
    </p:spTree>
    <p:extLst>
      <p:ext uri="{BB962C8B-B14F-4D97-AF65-F5344CB8AC3E}">
        <p14:creationId xmlns:p14="http://schemas.microsoft.com/office/powerpoint/2010/main" val="402583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我發現自己進入自動駕駛模式，沒有註意我在做什麼”（參與者 </a:t>
            </a:r>
            <a:r>
              <a:rPr lang="en-US" altLang="zh-TW" dirty="0"/>
              <a:t>2</a:t>
            </a:r>
            <a:r>
              <a:rPr lang="zh-TW" altLang="en-US" dirty="0"/>
              <a:t>，課程 </a:t>
            </a:r>
            <a:r>
              <a:rPr lang="en-US" altLang="zh-TW" dirty="0"/>
              <a:t>5</a:t>
            </a:r>
            <a:r>
              <a:rPr lang="zh-TW" altLang="en-US" dirty="0"/>
              <a:t>）、“感覺很正常，就像開車回家一樣；主要考慮食物”（參與者 </a:t>
            </a:r>
            <a:r>
              <a:rPr lang="en-US" altLang="zh-TW" dirty="0"/>
              <a:t>3</a:t>
            </a:r>
            <a:r>
              <a:rPr lang="zh-TW" altLang="en-US" dirty="0"/>
              <a:t>，第 </a:t>
            </a:r>
            <a:r>
              <a:rPr lang="en-US" altLang="zh-TW" dirty="0"/>
              <a:t>6 </a:t>
            </a:r>
            <a:r>
              <a:rPr lang="zh-TW" altLang="en-US" dirty="0"/>
              <a:t>部分）和“做白日夢，我腦子裡想了很多”（與會者 </a:t>
            </a:r>
            <a:r>
              <a:rPr lang="en-US" altLang="zh-TW" dirty="0"/>
              <a:t>8</a:t>
            </a:r>
            <a:r>
              <a:rPr lang="zh-TW" altLang="en-US" dirty="0"/>
              <a:t>，第 </a:t>
            </a:r>
            <a:r>
              <a:rPr lang="en-US" altLang="zh-TW" dirty="0"/>
              <a:t>7 </a:t>
            </a:r>
            <a:r>
              <a:rPr lang="zh-TW" altLang="en-US" dirty="0"/>
              <a:t>場會議）表示，隨著實踐的擴展，一些程序化正在發生。特別令人感興趣的是在陌生道路場景（第 </a:t>
            </a:r>
            <a:r>
              <a:rPr lang="en-US" altLang="zh-TW" dirty="0"/>
              <a:t>8 </a:t>
            </a:r>
            <a:r>
              <a:rPr lang="zh-TW" altLang="en-US" dirty="0"/>
              <a:t>節和第 </a:t>
            </a:r>
            <a:r>
              <a:rPr lang="en-US" altLang="zh-TW" dirty="0"/>
              <a:t>16 </a:t>
            </a:r>
            <a:r>
              <a:rPr lang="zh-TW" altLang="en-US" dirty="0"/>
              <a:t>節）中獲得的高難度評級。儘管這條道路在幾何上與其他場景相同，但參與者認為它更難，並認為這是因為它包含更多的彎道或交通。</a:t>
            </a:r>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20</a:t>
            </a:fld>
            <a:endParaRPr lang="zh-TW" altLang="en-US"/>
          </a:p>
        </p:txBody>
      </p:sp>
    </p:spTree>
    <p:extLst>
      <p:ext uri="{BB962C8B-B14F-4D97-AF65-F5344CB8AC3E}">
        <p14:creationId xmlns:p14="http://schemas.microsoft.com/office/powerpoint/2010/main" val="116160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然而，當研究人員尋找經驗豐富的駕駛員駕駛自動化的證據時，在換檔等任務的表現中看到的可變性導致一些人質疑駕駛任務的任何組成部分是否可以被認為是真正的自動駕駛。該術語的最嚴格含義；即，毫不費力、無意且不受次要任務中斷的影響（</a:t>
            </a:r>
            <a:r>
              <a:rPr lang="en-US" altLang="zh-TW" b="0" i="0" u="none" strike="noStrike" dirty="0">
                <a:solidFill>
                  <a:srgbClr val="0C7DBB"/>
                </a:solidFill>
                <a:effectLst/>
                <a:latin typeface="NexusSerif"/>
                <a:hlinkClick r:id="rId3"/>
              </a:rPr>
              <a:t>Duncan et al., 1991</a:t>
            </a:r>
            <a:r>
              <a:rPr lang="zh-TW" altLang="en-US" b="0" i="0" dirty="0">
                <a:solidFill>
                  <a:srgbClr val="2E2E2E"/>
                </a:solidFill>
                <a:effectLst/>
                <a:latin typeface="NexusSerif"/>
              </a:rPr>
              <a:t> </a:t>
            </a:r>
            <a:r>
              <a:rPr lang="en-US" altLang="zh-TW" b="0" i="0" dirty="0">
                <a:solidFill>
                  <a:srgbClr val="2E2E2E"/>
                </a:solidFill>
                <a:effectLst/>
                <a:latin typeface="NexusSerif"/>
              </a:rPr>
              <a:t>, </a:t>
            </a:r>
            <a:r>
              <a:rPr lang="en-US" altLang="zh-TW" b="0" i="0" u="none" strike="noStrike" dirty="0" err="1">
                <a:solidFill>
                  <a:srgbClr val="0C7DBB"/>
                </a:solidFill>
                <a:effectLst/>
                <a:latin typeface="NexusSerif"/>
                <a:hlinkClick r:id="rId4"/>
              </a:rPr>
              <a:t>Groeger</a:t>
            </a:r>
            <a:r>
              <a:rPr lang="en-US" altLang="zh-TW" b="0" i="0" u="none" strike="noStrike" dirty="0">
                <a:solidFill>
                  <a:srgbClr val="0C7DBB"/>
                </a:solidFill>
                <a:effectLst/>
                <a:latin typeface="NexusSerif"/>
                <a:hlinkClick r:id="rId4"/>
              </a:rPr>
              <a:t> and Clegg, 1997</a:t>
            </a:r>
            <a:r>
              <a:rPr lang="zh-TW" altLang="en-US" b="0" i="0" dirty="0">
                <a:solidFill>
                  <a:srgbClr val="2E2E2E"/>
                </a:solidFill>
                <a:effectLst/>
                <a:latin typeface="NexusSerif"/>
              </a:rPr>
              <a:t> </a:t>
            </a:r>
            <a:r>
              <a:rPr lang="en-US" altLang="zh-TW" b="0" i="0" dirty="0">
                <a:solidFill>
                  <a:srgbClr val="2E2E2E"/>
                </a:solidFill>
                <a:effectLst/>
                <a:latin typeface="NexusSerif"/>
              </a:rPr>
              <a:t>, </a:t>
            </a:r>
            <a:r>
              <a:rPr lang="en-US" altLang="zh-TW" b="0" i="0" u="none" strike="noStrike" dirty="0">
                <a:solidFill>
                  <a:srgbClr val="0C7DBB"/>
                </a:solidFill>
                <a:effectLst/>
                <a:latin typeface="NexusSerif"/>
                <a:hlinkClick r:id="rId5"/>
              </a:rPr>
              <a:t>Shinar et al., 1998</a:t>
            </a:r>
            <a:r>
              <a:rPr lang="zh-TW" altLang="en-US" b="0" i="0" dirty="0">
                <a:solidFill>
                  <a:srgbClr val="2E2E2E"/>
                </a:solidFill>
                <a:effectLst/>
                <a:latin typeface="NexusSerif"/>
              </a:rPr>
              <a:t>）。</a:t>
            </a:r>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4</a:t>
            </a:fld>
            <a:endParaRPr lang="zh-TW" altLang="en-US"/>
          </a:p>
        </p:txBody>
      </p:sp>
    </p:spTree>
    <p:extLst>
      <p:ext uri="{BB962C8B-B14F-4D97-AF65-F5344CB8AC3E}">
        <p14:creationId xmlns:p14="http://schemas.microsoft.com/office/powerpoint/2010/main" val="85084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然而，當研究人員尋找經驗豐富的駕駛員駕駛自動化的證據時，在換檔等任務的表現中看到的可變性導致一些人質疑駕駛任務的任何組成部分是否可以被認為是真正的自動駕駛。該術語的最嚴格含義；即，毫不費力、無意且不受次要任務中斷的影響（</a:t>
            </a:r>
            <a:r>
              <a:rPr lang="en-US" altLang="zh-TW" b="0" i="0" u="none" strike="noStrike" dirty="0">
                <a:solidFill>
                  <a:srgbClr val="0C7DBB"/>
                </a:solidFill>
                <a:effectLst/>
                <a:latin typeface="NexusSerif"/>
                <a:hlinkClick r:id="rId3"/>
              </a:rPr>
              <a:t>Duncan et al., 1991</a:t>
            </a:r>
            <a:r>
              <a:rPr lang="zh-TW" altLang="en-US" b="0" i="0" dirty="0">
                <a:solidFill>
                  <a:srgbClr val="2E2E2E"/>
                </a:solidFill>
                <a:effectLst/>
                <a:latin typeface="NexusSerif"/>
              </a:rPr>
              <a:t> </a:t>
            </a:r>
            <a:r>
              <a:rPr lang="en-US" altLang="zh-TW" b="0" i="0" dirty="0">
                <a:solidFill>
                  <a:srgbClr val="2E2E2E"/>
                </a:solidFill>
                <a:effectLst/>
                <a:latin typeface="NexusSerif"/>
              </a:rPr>
              <a:t>, </a:t>
            </a:r>
            <a:r>
              <a:rPr lang="en-US" altLang="zh-TW" b="0" i="0" u="none" strike="noStrike" dirty="0" err="1">
                <a:solidFill>
                  <a:srgbClr val="0C7DBB"/>
                </a:solidFill>
                <a:effectLst/>
                <a:latin typeface="NexusSerif"/>
                <a:hlinkClick r:id="rId4"/>
              </a:rPr>
              <a:t>Groeger</a:t>
            </a:r>
            <a:r>
              <a:rPr lang="en-US" altLang="zh-TW" b="0" i="0" u="none" strike="noStrike" dirty="0">
                <a:solidFill>
                  <a:srgbClr val="0C7DBB"/>
                </a:solidFill>
                <a:effectLst/>
                <a:latin typeface="NexusSerif"/>
                <a:hlinkClick r:id="rId4"/>
              </a:rPr>
              <a:t> and Clegg, 1997</a:t>
            </a:r>
            <a:r>
              <a:rPr lang="zh-TW" altLang="en-US" b="0" i="0" dirty="0">
                <a:solidFill>
                  <a:srgbClr val="2E2E2E"/>
                </a:solidFill>
                <a:effectLst/>
                <a:latin typeface="NexusSerif"/>
              </a:rPr>
              <a:t> </a:t>
            </a:r>
            <a:r>
              <a:rPr lang="en-US" altLang="zh-TW" b="0" i="0" dirty="0">
                <a:solidFill>
                  <a:srgbClr val="2E2E2E"/>
                </a:solidFill>
                <a:effectLst/>
                <a:latin typeface="NexusSerif"/>
              </a:rPr>
              <a:t>, </a:t>
            </a:r>
            <a:r>
              <a:rPr lang="en-US" altLang="zh-TW" b="0" i="0" u="none" strike="noStrike" dirty="0">
                <a:solidFill>
                  <a:srgbClr val="0C7DBB"/>
                </a:solidFill>
                <a:effectLst/>
                <a:latin typeface="NexusSerif"/>
                <a:hlinkClick r:id="rId5"/>
              </a:rPr>
              <a:t>Shinar et al., 1998</a:t>
            </a:r>
            <a:r>
              <a:rPr lang="zh-TW" altLang="en-US" b="0" i="0" dirty="0">
                <a:solidFill>
                  <a:srgbClr val="2E2E2E"/>
                </a:solidFill>
                <a:effectLst/>
                <a:latin typeface="NexusSerif"/>
              </a:rPr>
              <a:t>）。</a:t>
            </a:r>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5</a:t>
            </a:fld>
            <a:endParaRPr lang="zh-TW" altLang="en-US"/>
          </a:p>
        </p:txBody>
      </p:sp>
    </p:spTree>
    <p:extLst>
      <p:ext uri="{BB962C8B-B14F-4D97-AF65-F5344CB8AC3E}">
        <p14:creationId xmlns:p14="http://schemas.microsoft.com/office/powerpoint/2010/main" val="355378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dirty="0">
                <a:solidFill>
                  <a:srgbClr val="2E2E2E"/>
                </a:solidFill>
                <a:effectLst/>
                <a:latin typeface="微軟正黑體" panose="020B0604030504040204" pitchFamily="34" charset="-120"/>
                <a:ea typeface="微軟正黑體" panose="020B0604030504040204" pitchFamily="34" charset="-120"/>
              </a:rPr>
              <a:t>司機可以從道路的北端出發，在村莊結束，從村莊出發，向北或向南行駛，或者從道路的南端出發，開車到村莊。</a:t>
            </a:r>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8</a:t>
            </a:fld>
            <a:endParaRPr lang="zh-TW" altLang="en-US"/>
          </a:p>
        </p:txBody>
      </p:sp>
    </p:spTree>
    <p:extLst>
      <p:ext uri="{BB962C8B-B14F-4D97-AF65-F5344CB8AC3E}">
        <p14:creationId xmlns:p14="http://schemas.microsoft.com/office/powerpoint/2010/main" val="78318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dirty="0">
                <a:solidFill>
                  <a:srgbClr val="2E2E2E"/>
                </a:solidFill>
                <a:effectLst/>
                <a:latin typeface="微軟正黑體" panose="020B0604030504040204" pitchFamily="34" charset="-120"/>
                <a:ea typeface="微軟正黑體" panose="020B0604030504040204" pitchFamily="34" charset="-120"/>
              </a:rPr>
              <a:t>變化檢測場景</a:t>
            </a:r>
            <a:r>
              <a:rPr lang="en-US" altLang="zh-TW" sz="1200" b="0" i="0" dirty="0">
                <a:solidFill>
                  <a:srgbClr val="2E2E2E"/>
                </a:solidFill>
                <a:effectLst/>
                <a:latin typeface="微軟正黑體" panose="020B0604030504040204" pitchFamily="34" charset="-120"/>
                <a:ea typeface="微軟正黑體" panose="020B0604030504040204" pitchFamily="34" charset="-120"/>
              </a:rPr>
              <a:t>(Change Detection scenarios)</a:t>
            </a:r>
            <a:r>
              <a:rPr lang="zh-TW" altLang="en-US" sz="1200" b="0" i="0" dirty="0">
                <a:solidFill>
                  <a:srgbClr val="2E2E2E"/>
                </a:solidFill>
                <a:effectLst/>
                <a:latin typeface="微軟正黑體" panose="020B0604030504040204" pitchFamily="34" charset="-120"/>
                <a:ea typeface="微軟正黑體" panose="020B0604030504040204" pitchFamily="34" charset="-120"/>
              </a:rPr>
              <a:t>：從 </a:t>
            </a:r>
            <a:r>
              <a:rPr lang="en-US" altLang="zh-TW" sz="1200" b="0" i="0" dirty="0">
                <a:solidFill>
                  <a:srgbClr val="2E2E2E"/>
                </a:solidFill>
                <a:effectLst/>
                <a:latin typeface="微軟正黑體" panose="020B0604030504040204" pitchFamily="34" charset="-120"/>
                <a:ea typeface="微軟正黑體" panose="020B0604030504040204" pitchFamily="34" charset="-120"/>
              </a:rPr>
              <a:t>400m </a:t>
            </a:r>
            <a:r>
              <a:rPr lang="zh-TW" altLang="en-US" sz="1200" b="0" i="0" dirty="0">
                <a:solidFill>
                  <a:srgbClr val="2E2E2E"/>
                </a:solidFill>
                <a:effectLst/>
                <a:latin typeface="微軟正黑體" panose="020B0604030504040204" pitchFamily="34" charset="-120"/>
                <a:ea typeface="微軟正黑體" panose="020B0604030504040204" pitchFamily="34" charset="-120"/>
              </a:rPr>
              <a:t>路段移除了道路標誌，從道路的駕駛員一側移除了一個突出的農場筒倉，兩個方向標誌從英文改為德文，增加了一輛迎面而來的警車，一輛高速攝影車停在路邊。</a:t>
            </a:r>
            <a:endParaRPr lang="en-US" altLang="zh-TW" sz="1200" b="0" i="0" dirty="0">
              <a:solidFill>
                <a:srgbClr val="2E2E2E"/>
              </a:solidFill>
              <a:effectLst/>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12</a:t>
            </a:fld>
            <a:endParaRPr lang="zh-TW" altLang="en-US"/>
          </a:p>
        </p:txBody>
      </p:sp>
    </p:spTree>
    <p:extLst>
      <p:ext uri="{BB962C8B-B14F-4D97-AF65-F5344CB8AC3E}">
        <p14:creationId xmlns:p14="http://schemas.microsoft.com/office/powerpoint/2010/main" val="354569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dirty="0">
                <a:solidFill>
                  <a:srgbClr val="2E2E2E"/>
                </a:solidFill>
                <a:effectLst/>
                <a:latin typeface="微軟正黑體" panose="020B0604030504040204" pitchFamily="34" charset="-120"/>
                <a:ea typeface="微軟正黑體" panose="020B0604030504040204" pitchFamily="34" charset="-120"/>
              </a:rPr>
              <a:t>變化檢測場景</a:t>
            </a:r>
            <a:r>
              <a:rPr lang="en-US" altLang="zh-TW" sz="1200" b="0" i="0" dirty="0">
                <a:solidFill>
                  <a:srgbClr val="2E2E2E"/>
                </a:solidFill>
                <a:effectLst/>
                <a:latin typeface="微軟正黑體" panose="020B0604030504040204" pitchFamily="34" charset="-120"/>
                <a:ea typeface="微軟正黑體" panose="020B0604030504040204" pitchFamily="34" charset="-120"/>
              </a:rPr>
              <a:t>(Change Detection scenarios)</a:t>
            </a:r>
            <a:r>
              <a:rPr lang="zh-TW" altLang="en-US" sz="1200" b="0" i="0" dirty="0">
                <a:solidFill>
                  <a:srgbClr val="2E2E2E"/>
                </a:solidFill>
                <a:effectLst/>
                <a:latin typeface="微軟正黑體" panose="020B0604030504040204" pitchFamily="34" charset="-120"/>
                <a:ea typeface="微軟正黑體" panose="020B0604030504040204" pitchFamily="34" charset="-120"/>
              </a:rPr>
              <a:t>：從 </a:t>
            </a:r>
            <a:r>
              <a:rPr lang="en-US" altLang="zh-TW" sz="1200" b="0" i="0" dirty="0">
                <a:solidFill>
                  <a:srgbClr val="2E2E2E"/>
                </a:solidFill>
                <a:effectLst/>
                <a:latin typeface="微軟正黑體" panose="020B0604030504040204" pitchFamily="34" charset="-120"/>
                <a:ea typeface="微軟正黑體" panose="020B0604030504040204" pitchFamily="34" charset="-120"/>
              </a:rPr>
              <a:t>400m </a:t>
            </a:r>
            <a:r>
              <a:rPr lang="zh-TW" altLang="en-US" sz="1200" b="0" i="0" dirty="0">
                <a:solidFill>
                  <a:srgbClr val="2E2E2E"/>
                </a:solidFill>
                <a:effectLst/>
                <a:latin typeface="微軟正黑體" panose="020B0604030504040204" pitchFamily="34" charset="-120"/>
                <a:ea typeface="微軟正黑體" panose="020B0604030504040204" pitchFamily="34" charset="-120"/>
              </a:rPr>
              <a:t>路段移除了道路標誌，從道路的駕駛員一側移除了一個突出的農場筒倉，兩個方向標誌從英文改為德文，增加了一輛迎面而來的警車，一輛高速攝影車停在路邊。</a:t>
            </a:r>
            <a:endParaRPr lang="en-US" altLang="zh-TW" sz="1200" b="0" i="0" dirty="0">
              <a:solidFill>
                <a:srgbClr val="2E2E2E"/>
              </a:solidFill>
              <a:effectLst/>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13</a:t>
            </a:fld>
            <a:endParaRPr lang="zh-TW" altLang="en-US"/>
          </a:p>
        </p:txBody>
      </p:sp>
    </p:spTree>
    <p:extLst>
      <p:ext uri="{BB962C8B-B14F-4D97-AF65-F5344CB8AC3E}">
        <p14:creationId xmlns:p14="http://schemas.microsoft.com/office/powerpoint/2010/main" val="241520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dirty="0">
                <a:solidFill>
                  <a:srgbClr val="2E2E2E"/>
                </a:solidFill>
                <a:effectLst/>
                <a:latin typeface="NexusSerif"/>
              </a:rPr>
              <a:t>隨著實驗的繼續，專家組的參與者對 </a:t>
            </a:r>
            <a:r>
              <a:rPr lang="en-US" altLang="zh-TW" b="0" i="0" dirty="0">
                <a:solidFill>
                  <a:srgbClr val="2E2E2E"/>
                </a:solidFill>
                <a:effectLst/>
                <a:latin typeface="NexusSerif"/>
              </a:rPr>
              <a:t>20 </a:t>
            </a:r>
            <a:r>
              <a:rPr lang="zh-TW" altLang="en-US" b="0" i="0" dirty="0">
                <a:solidFill>
                  <a:srgbClr val="2E2E2E"/>
                </a:solidFill>
                <a:effectLst/>
                <a:latin typeface="NexusSerif"/>
              </a:rPr>
              <a:t>節課的駕駛難度的評分逐漸降低。唯一的例外是改變道路視覺外觀的兩個會話（陌生道路）和他們在開車時進行免提手機通話的兩個會話（對話場景）。</a:t>
            </a:r>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14</a:t>
            </a:fld>
            <a:endParaRPr lang="zh-TW" altLang="en-US"/>
          </a:p>
        </p:txBody>
      </p:sp>
    </p:spTree>
    <p:extLst>
      <p:ext uri="{BB962C8B-B14F-4D97-AF65-F5344CB8AC3E}">
        <p14:creationId xmlns:p14="http://schemas.microsoft.com/office/powerpoint/2010/main" val="178416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15</a:t>
            </a:fld>
            <a:endParaRPr lang="zh-TW" altLang="en-US"/>
          </a:p>
        </p:txBody>
      </p:sp>
    </p:spTree>
    <p:extLst>
      <p:ext uri="{BB962C8B-B14F-4D97-AF65-F5344CB8AC3E}">
        <p14:creationId xmlns:p14="http://schemas.microsoft.com/office/powerpoint/2010/main" val="19873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6148043-81AA-488D-8FE0-2802EBEA9788}" type="slidenum">
              <a:rPr lang="zh-TW" altLang="en-US" smtClean="0"/>
              <a:t>16</a:t>
            </a:fld>
            <a:endParaRPr lang="zh-TW" altLang="en-US"/>
          </a:p>
        </p:txBody>
      </p:sp>
    </p:spTree>
    <p:extLst>
      <p:ext uri="{BB962C8B-B14F-4D97-AF65-F5344CB8AC3E}">
        <p14:creationId xmlns:p14="http://schemas.microsoft.com/office/powerpoint/2010/main" val="217870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5416B4-B1C5-4396-9B61-D4E80A4CFF1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8FAFD26E-9FAD-4209-983C-AC70C7D16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5329E60-E23E-4700-A477-7F3999D6296C}"/>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280E8FC7-03F2-4D93-9C2C-D8B7B8044B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FE7E6E-680C-4CD9-AFC0-5CC2148DC619}"/>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116056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F4A32B-8F75-43C3-BF7C-A619935FA72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C2C70A8-D1D4-4E1C-BF9F-720E90DDA0E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5458AFA-B136-4624-9D6C-F8D0841FCC62}"/>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A11EA656-F704-4DBE-AFFD-4043A85D0AE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222760-960C-472F-91AA-9862710D430D}"/>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100449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75FE267-7DEA-4CE8-8EEF-13F5B4F7C44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6A36FAC-AC8F-4D97-B07C-CFAA353C3FD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626065-23F6-4CA5-814F-5785D7FAD75A}"/>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C6DFAC89-43B6-4EE3-A50C-37F30443B8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95F3C80-188B-4B32-901B-340257DE86E1}"/>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48738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131445-57C5-47BC-8375-AB8FDB4B2E6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DB23AFD-829F-4479-B45F-3A469998A2E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8C483BD-83C1-483E-BC9B-2E2FDCC46AAB}"/>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E0AE82B1-8031-45C3-B904-66A2B654C8A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CFD1097-34F6-4FB3-802C-A97B1DB31FA4}"/>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131897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4CD612-42CE-405E-9686-5B42366E2E4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1072FE4-CC20-41F4-ABAE-787F7DF54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F12AB7B-DD97-4051-9AA8-9AD20D4ABA51}"/>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ACFDEC0E-7D9C-41D9-9453-8C427ACFD2C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60B4B1-2760-44DB-85C3-2B3C83ED640D}"/>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12133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359D38-C73E-4579-866A-44FA5943E7A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2E42F46-709F-4131-BCE5-59D88D96096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1BED86E-EAC7-4ED5-A2AD-B1B9264951F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B90EF59-7CC4-4548-A635-321F483651C7}"/>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6" name="頁尾版面配置區 5">
            <a:extLst>
              <a:ext uri="{FF2B5EF4-FFF2-40B4-BE49-F238E27FC236}">
                <a16:creationId xmlns:a16="http://schemas.microsoft.com/office/drawing/2014/main" id="{B21B81E7-85DB-447A-88E1-DA62EF22A37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35B556B-0419-41F6-859B-F67171F9091A}"/>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48370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6C8A05-8E8D-41BA-80E6-82A3FE5DD50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F13EDF9-4113-464F-9ED0-63E7C2D5C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2E5F7595-B1BD-4FA9-9823-319B29139A40}"/>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6C2C0D9-66CF-468F-BD14-9DC634CAC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D3DB2B5-9BD3-45E1-83EC-9FF77184909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A6A9B3F-993B-4CA8-A1D1-64E22732E1EB}"/>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8" name="頁尾版面配置區 7">
            <a:extLst>
              <a:ext uri="{FF2B5EF4-FFF2-40B4-BE49-F238E27FC236}">
                <a16:creationId xmlns:a16="http://schemas.microsoft.com/office/drawing/2014/main" id="{D7840105-2520-4306-AC12-690A8C96A511}"/>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D1CD64E-8D77-4373-A91E-8500AB51D135}"/>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5623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26DFB-C60A-4BA4-A5A1-03D6F0FDB54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1C6730F-D1AB-435C-9933-8985725AA046}"/>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4" name="頁尾版面配置區 3">
            <a:extLst>
              <a:ext uri="{FF2B5EF4-FFF2-40B4-BE49-F238E27FC236}">
                <a16:creationId xmlns:a16="http://schemas.microsoft.com/office/drawing/2014/main" id="{B8581582-2210-4EA5-86EC-65D45FFE02E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33607A3-2D06-45A1-BDFB-628BE2ED130C}"/>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234687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2160707-5394-4166-806A-2D5F400D86E0}"/>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3" name="頁尾版面配置區 2">
            <a:extLst>
              <a:ext uri="{FF2B5EF4-FFF2-40B4-BE49-F238E27FC236}">
                <a16:creationId xmlns:a16="http://schemas.microsoft.com/office/drawing/2014/main" id="{5F73B590-7FD8-4B46-92D6-C96443D080E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F6C6AC0-0583-4DBD-963B-D461407D1E2E}"/>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81894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4A14CC-32EC-40D3-88FA-8CAD26A58BB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F6DA925-E189-491A-A78C-C7A110A8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C5B9223-6888-473F-AF6C-21C59C93B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607D8F5-3096-4C11-81D5-0E3A1BFCA20C}"/>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6" name="頁尾版面配置區 5">
            <a:extLst>
              <a:ext uri="{FF2B5EF4-FFF2-40B4-BE49-F238E27FC236}">
                <a16:creationId xmlns:a16="http://schemas.microsoft.com/office/drawing/2014/main" id="{024EEF0B-1B1C-4BF9-AB50-90123D27D87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C1004FD-4E4F-4B90-88A5-95407DAEE9A3}"/>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379024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C4FDFB-1EF8-4EB6-8C74-1ACA2A80CD8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60462B86-F82B-4C0A-BF65-1F73DE4FE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1C339E5-3FC2-4051-8142-C2E768E6A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3F9EC59-1210-4677-BA0C-88AA42B4C59B}"/>
              </a:ext>
            </a:extLst>
          </p:cNvPr>
          <p:cNvSpPr>
            <a:spLocks noGrp="1"/>
          </p:cNvSpPr>
          <p:nvPr>
            <p:ph type="dt" sz="half" idx="10"/>
          </p:nvPr>
        </p:nvSpPr>
        <p:spPr/>
        <p:txBody>
          <a:bodyPr/>
          <a:lstStyle/>
          <a:p>
            <a:fld id="{03F78462-84E5-49DE-8DF1-2807CF6681BC}" type="datetimeFigureOut">
              <a:rPr lang="zh-TW" altLang="en-US" smtClean="0"/>
              <a:t>2021/8/18</a:t>
            </a:fld>
            <a:endParaRPr lang="zh-TW" altLang="en-US"/>
          </a:p>
        </p:txBody>
      </p:sp>
      <p:sp>
        <p:nvSpPr>
          <p:cNvPr id="6" name="頁尾版面配置區 5">
            <a:extLst>
              <a:ext uri="{FF2B5EF4-FFF2-40B4-BE49-F238E27FC236}">
                <a16:creationId xmlns:a16="http://schemas.microsoft.com/office/drawing/2014/main" id="{15F04719-B3CC-4C1B-A181-4985DA525F7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1C50659-9411-4BB4-8809-039CD311FA8F}"/>
              </a:ext>
            </a:extLst>
          </p:cNvPr>
          <p:cNvSpPr>
            <a:spLocks noGrp="1"/>
          </p:cNvSpPr>
          <p:nvPr>
            <p:ph type="sldNum" sz="quarter" idx="12"/>
          </p:nvPr>
        </p:nvSpPr>
        <p:spPr/>
        <p:txBody>
          <a:body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103886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9E3034E-C08D-4BE2-A9D2-C0D9352B2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9B962A-67D8-4608-BA24-8BE66BE86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AD8ADE-85BE-4778-99EE-A79AD4B63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78462-84E5-49DE-8DF1-2807CF6681BC}" type="datetimeFigureOut">
              <a:rPr lang="zh-TW" altLang="en-US" smtClean="0"/>
              <a:t>2021/8/18</a:t>
            </a:fld>
            <a:endParaRPr lang="zh-TW" altLang="en-US"/>
          </a:p>
        </p:txBody>
      </p:sp>
      <p:sp>
        <p:nvSpPr>
          <p:cNvPr id="5" name="頁尾版面配置區 4">
            <a:extLst>
              <a:ext uri="{FF2B5EF4-FFF2-40B4-BE49-F238E27FC236}">
                <a16:creationId xmlns:a16="http://schemas.microsoft.com/office/drawing/2014/main" id="{C946728F-566A-4419-A410-44914A742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DECF45A-3463-4698-8B43-7EF4067A0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14EB3-D479-4048-83C7-E18D59FF9FAD}" type="slidenum">
              <a:rPr lang="zh-TW" altLang="en-US" smtClean="0"/>
              <a:t>‹#›</a:t>
            </a:fld>
            <a:endParaRPr lang="zh-TW" altLang="en-US"/>
          </a:p>
        </p:txBody>
      </p:sp>
    </p:spTree>
    <p:extLst>
      <p:ext uri="{BB962C8B-B14F-4D97-AF65-F5344CB8AC3E}">
        <p14:creationId xmlns:p14="http://schemas.microsoft.com/office/powerpoint/2010/main" val="362177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사각형: 둥근 위쪽 모서리 6">
            <a:extLst>
              <a:ext uri="{FF2B5EF4-FFF2-40B4-BE49-F238E27FC236}">
                <a16:creationId xmlns:a16="http://schemas.microsoft.com/office/drawing/2014/main" id="{C6AD6DE2-9AED-4B7B-9228-489DB6ED81A0}"/>
              </a:ext>
            </a:extLst>
          </p:cNvPr>
          <p:cNvSpPr/>
          <p:nvPr/>
        </p:nvSpPr>
        <p:spPr>
          <a:xfrm>
            <a:off x="1963082" y="3759558"/>
            <a:ext cx="8651500" cy="2833823"/>
          </a:xfrm>
          <a:prstGeom prst="round2SameRect">
            <a:avLst>
              <a:gd name="adj1" fmla="val 0"/>
              <a:gd name="adj2" fmla="val 3737"/>
            </a:avLst>
          </a:prstGeom>
          <a:solidFill>
            <a:schemeClr val="bg1"/>
          </a:solidFill>
          <a:ln>
            <a:noFill/>
          </a:ln>
          <a:effectLst>
            <a:outerShdw blurRad="241300" dist="4318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lnSpc>
                <a:spcPct val="150000"/>
              </a:lnSpc>
              <a:defRPr/>
            </a:pPr>
            <a:r>
              <a:rPr lang="zh-TW" altLang="en-US" sz="2000" kern="0" dirty="0">
                <a:solidFill>
                  <a:srgbClr val="4E5D70"/>
                </a:solidFill>
                <a:latin typeface="Times New Roman" panose="02020603050405020304" pitchFamily="18" charset="0"/>
                <a:ea typeface="微軟正黑體" panose="020B0604030504040204" pitchFamily="34" charset="-120"/>
                <a:cs typeface="Times New Roman" panose="02020603050405020304" pitchFamily="18" charset="0"/>
              </a:rPr>
              <a:t>作者：</a:t>
            </a:r>
            <a:r>
              <a:rPr lang="en-US" altLang="zh-TW" sz="2000" b="0" i="0" dirty="0">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Charlton, S. G., &amp; Starkey, N. J.</a:t>
            </a:r>
          </a:p>
          <a:p>
            <a:pPr latinLnBrk="0">
              <a:lnSpc>
                <a:spcPct val="150000"/>
              </a:lnSpc>
              <a:defRPr/>
            </a:pPr>
            <a:r>
              <a:rPr lang="zh-TW" altLang="en-US" sz="2000" kern="0" dirty="0">
                <a:solidFill>
                  <a:srgbClr val="4E5D70"/>
                </a:solidFill>
                <a:latin typeface="Times New Roman" panose="02020603050405020304" pitchFamily="18" charset="0"/>
                <a:ea typeface="微軟正黑體" panose="020B0604030504040204" pitchFamily="34" charset="-120"/>
                <a:cs typeface="Times New Roman" panose="02020603050405020304" pitchFamily="18" charset="0"/>
              </a:rPr>
              <a:t>期刊：</a:t>
            </a:r>
            <a:r>
              <a:rPr lang="en-US" altLang="zh-TW" sz="2000" b="0" i="1" dirty="0">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Transportation research part F: traffic psychology and </a:t>
            </a:r>
            <a:r>
              <a:rPr lang="en-US" altLang="zh-TW" sz="2000" b="0" i="1" dirty="0" err="1">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behaviour</a:t>
            </a:r>
            <a:r>
              <a:rPr lang="en-US" altLang="zh-TW" sz="2000" b="0" i="0" dirty="0">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0" i="1" dirty="0">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14</a:t>
            </a:r>
            <a:r>
              <a:rPr lang="en-US" altLang="zh-TW" sz="2000" b="0" i="0" dirty="0">
                <a:solidFill>
                  <a:srgbClr val="222222"/>
                </a:solidFill>
                <a:effectLst/>
                <a:latin typeface="Times New Roman" panose="02020603050405020304" pitchFamily="18" charset="0"/>
                <a:ea typeface="微軟正黑體" panose="020B0604030504040204" pitchFamily="34" charset="-120"/>
                <a:cs typeface="Times New Roman" panose="02020603050405020304" pitchFamily="18" charset="0"/>
              </a:rPr>
              <a:t>(6), 456-471.</a:t>
            </a:r>
          </a:p>
          <a:p>
            <a:pPr latinLnBrk="0">
              <a:lnSpc>
                <a:spcPct val="150000"/>
              </a:lnSpc>
              <a:defRPr/>
            </a:pPr>
            <a:endParaRPr lang="en-US" altLang="zh-TW" sz="2000" kern="0" dirty="0">
              <a:solidFill>
                <a:srgbClr val="222222"/>
              </a:solidFill>
              <a:latin typeface="Times New Roman" panose="02020603050405020304" pitchFamily="18" charset="0"/>
              <a:ea typeface="微軟正黑體" panose="020B0604030504040204" pitchFamily="34" charset="-120"/>
              <a:cs typeface="Times New Roman" panose="02020603050405020304" pitchFamily="18" charset="0"/>
            </a:endParaRPr>
          </a:p>
          <a:p>
            <a:pPr algn="r" latinLnBrk="0">
              <a:lnSpc>
                <a:spcPct val="150000"/>
              </a:lnSpc>
              <a:defRPr/>
            </a:pPr>
            <a:r>
              <a:rPr lang="zh-TW" altLang="en-US" sz="2000" kern="0" dirty="0">
                <a:solidFill>
                  <a:srgbClr val="222222"/>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1600" kern="0" dirty="0">
              <a:solidFill>
                <a:srgbClr val="4E5D7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102005" y="462069"/>
            <a:ext cx="1254486" cy="670640"/>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prstClr val="white"/>
                </a:solidFill>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 name="사각형: 둥근 위쪽 모서리 16">
            <a:extLst>
              <a:ext uri="{FF2B5EF4-FFF2-40B4-BE49-F238E27FC236}">
                <a16:creationId xmlns:a16="http://schemas.microsoft.com/office/drawing/2014/main" id="{B071631C-61C2-442F-AC0D-8D1DAC1153B8}"/>
              </a:ext>
            </a:extLst>
          </p:cNvPr>
          <p:cNvSpPr/>
          <p:nvPr/>
        </p:nvSpPr>
        <p:spPr>
          <a:xfrm>
            <a:off x="1649636" y="1581268"/>
            <a:ext cx="8862711" cy="1550622"/>
          </a:xfrm>
          <a:prstGeom prst="round2SameRect">
            <a:avLst>
              <a:gd name="adj1" fmla="val 3207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TW" sz="2800" b="0" i="0" dirty="0">
                <a:solidFill>
                  <a:srgbClr val="222222"/>
                </a:solidFill>
                <a:effectLst/>
                <a:latin typeface="Arial" panose="020B0604020202020204" pitchFamily="34" charset="0"/>
              </a:rPr>
              <a:t>Driving without awareness: The effects of practice and automaticity on attention and driving</a:t>
            </a:r>
          </a:p>
          <a:p>
            <a:pPr algn="ctr">
              <a:defRPr/>
            </a:pPr>
            <a:r>
              <a:rPr lang="zh-TW" altLang="en-US" sz="4000" b="1" kern="0" dirty="0">
                <a:solidFill>
                  <a:schemeClr val="tx1"/>
                </a:solidFill>
                <a:latin typeface="微軟正黑體" panose="020B0604030504040204" pitchFamily="34" charset="-120"/>
                <a:ea typeface="微軟正黑體" panose="020B0604030504040204" pitchFamily="34" charset="-120"/>
              </a:rPr>
              <a:t>無意識駕駛：練習和自動駕駛對注意力和駕駛的影響</a:t>
            </a:r>
          </a:p>
        </p:txBody>
      </p:sp>
      <p:sp>
        <p:nvSpPr>
          <p:cNvPr id="10" name="文字方塊 9">
            <a:extLst>
              <a:ext uri="{FF2B5EF4-FFF2-40B4-BE49-F238E27FC236}">
                <a16:creationId xmlns:a16="http://schemas.microsoft.com/office/drawing/2014/main" id="{A94732F0-F2FC-4876-81F3-D2254B89DAE9}"/>
              </a:ext>
            </a:extLst>
          </p:cNvPr>
          <p:cNvSpPr txBox="1"/>
          <p:nvPr/>
        </p:nvSpPr>
        <p:spPr>
          <a:xfrm>
            <a:off x="7873739" y="5598029"/>
            <a:ext cx="3014220" cy="873316"/>
          </a:xfrm>
          <a:prstGeom prst="rect">
            <a:avLst/>
          </a:prstGeom>
          <a:noFill/>
        </p:spPr>
        <p:txBody>
          <a:bodyPr wrap="square">
            <a:spAutoFit/>
          </a:bodyPr>
          <a:lstStyle/>
          <a:p>
            <a:pPr latinLnBrk="0">
              <a:lnSpc>
                <a:spcPct val="150000"/>
              </a:lnSpc>
              <a:defRPr/>
            </a:pPr>
            <a:r>
              <a:rPr lang="zh-TW" altLang="en-US" sz="1800" kern="0" dirty="0">
                <a:solidFill>
                  <a:srgbClr val="222222"/>
                </a:solidFill>
                <a:latin typeface="Times New Roman" panose="02020603050405020304" pitchFamily="18" charset="0"/>
                <a:ea typeface="微軟正黑體" panose="020B0604030504040204" pitchFamily="34" charset="-120"/>
                <a:cs typeface="Times New Roman" panose="02020603050405020304" pitchFamily="18" charset="0"/>
              </a:rPr>
              <a:t>報告者：林俊佑</a:t>
            </a:r>
            <a:endParaRPr lang="en-US" altLang="zh-TW" sz="1800" kern="0" dirty="0">
              <a:solidFill>
                <a:srgbClr val="222222"/>
              </a:solidFill>
              <a:latin typeface="Times New Roman" panose="02020603050405020304" pitchFamily="18" charset="0"/>
              <a:ea typeface="微軟正黑體" panose="020B0604030504040204" pitchFamily="34" charset="-120"/>
              <a:cs typeface="Times New Roman" panose="02020603050405020304" pitchFamily="18" charset="0"/>
            </a:endParaRPr>
          </a:p>
          <a:p>
            <a:pPr latinLnBrk="0">
              <a:lnSpc>
                <a:spcPct val="150000"/>
              </a:lnSpc>
              <a:defRPr/>
            </a:pPr>
            <a:r>
              <a:rPr lang="zh-TW" altLang="en-US" sz="1800" kern="0" dirty="0">
                <a:solidFill>
                  <a:srgbClr val="222222"/>
                </a:solidFill>
                <a:latin typeface="Times New Roman" panose="02020603050405020304" pitchFamily="18" charset="0"/>
                <a:ea typeface="微軟正黑體" panose="020B0604030504040204" pitchFamily="34" charset="-120"/>
                <a:cs typeface="Times New Roman" panose="02020603050405020304" pitchFamily="18" charset="0"/>
              </a:rPr>
              <a:t>指導老師：柳永青 教授</a:t>
            </a:r>
            <a:endParaRPr lang="en-US" altLang="zh-TW" sz="1800" kern="0" dirty="0">
              <a:solidFill>
                <a:srgbClr val="4E5D7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9696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8" y="0"/>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259113" cy="821572"/>
          </a:xfrm>
          <a:prstGeom prst="rect">
            <a:avLst/>
          </a:prstGeom>
        </p:spPr>
        <p:txBody>
          <a:bodyPr wrap="square">
            <a:spAutoFit/>
          </a:bodyPr>
          <a:lstStyle/>
          <a:p>
            <a:pPr lvl="0">
              <a:lnSpc>
                <a:spcPct val="150000"/>
              </a:lnSpc>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模擬場景</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830997"/>
          </a:xfrm>
          <a:prstGeom prst="rect">
            <a:avLst/>
          </a:prstGeom>
          <a:noFill/>
        </p:spPr>
        <p:txBody>
          <a:bodyPr wrap="square">
            <a:spAutoFit/>
          </a:bodyPr>
          <a:lstStyle/>
          <a:p>
            <a:pPr marL="342900" indent="-342900">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使用上述模擬的北部和南部路段，創建了 </a:t>
            </a:r>
            <a:r>
              <a:rPr lang="en-US" altLang="zh-TW" sz="2400" b="0" i="0" dirty="0">
                <a:solidFill>
                  <a:srgbClr val="2E2E2E"/>
                </a:solidFill>
                <a:effectLst/>
                <a:latin typeface="微軟正黑體" panose="020B0604030504040204" pitchFamily="34" charset="-120"/>
                <a:ea typeface="微軟正黑體" panose="020B0604030504040204" pitchFamily="34" charset="-120"/>
              </a:rPr>
              <a:t>38 </a:t>
            </a:r>
            <a:r>
              <a:rPr lang="zh-TW" altLang="en-US" sz="2400" b="0" i="0" dirty="0">
                <a:solidFill>
                  <a:srgbClr val="2E2E2E"/>
                </a:solidFill>
                <a:effectLst/>
                <a:latin typeface="微軟正黑體" panose="020B0604030504040204" pitchFamily="34" charset="-120"/>
                <a:ea typeface="微軟正黑體" panose="020B0604030504040204" pitchFamily="34" charset="-120"/>
              </a:rPr>
              <a:t>個不同的場景，以在 </a:t>
            </a:r>
            <a:r>
              <a:rPr lang="en-US" altLang="zh-TW" sz="2400" b="0" i="0" dirty="0">
                <a:solidFill>
                  <a:srgbClr val="2E2E2E"/>
                </a:solidFill>
                <a:effectLst/>
                <a:latin typeface="微軟正黑體" panose="020B0604030504040204" pitchFamily="34" charset="-120"/>
                <a:ea typeface="微軟正黑體" panose="020B0604030504040204" pitchFamily="34" charset="-120"/>
              </a:rPr>
              <a:t>20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個實驗劇本中呈現（如表 </a:t>
            </a:r>
            <a:r>
              <a:rPr lang="en-US" altLang="zh-TW" sz="2400" b="0" i="0" dirty="0">
                <a:solidFill>
                  <a:srgbClr val="2E2E2E"/>
                </a:solidFill>
                <a:effectLst/>
                <a:latin typeface="微軟正黑體" panose="020B0604030504040204" pitchFamily="34" charset="-120"/>
                <a:ea typeface="微軟正黑體" panose="020B0604030504040204" pitchFamily="34" charset="-120"/>
              </a:rPr>
              <a:t>1</a:t>
            </a:r>
            <a:r>
              <a:rPr lang="zh-TW" altLang="en-US" sz="2400" b="0" i="0" dirty="0">
                <a:solidFill>
                  <a:srgbClr val="2E2E2E"/>
                </a:solidFill>
                <a:effectLst/>
                <a:latin typeface="微軟正黑體" panose="020B0604030504040204" pitchFamily="34" charset="-120"/>
                <a:ea typeface="微軟正黑體" panose="020B0604030504040204" pitchFamily="34" charset="-120"/>
              </a:rPr>
              <a:t>所示））</a:t>
            </a: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1C7C0EC3-E533-4ED3-A4BB-F2180CA2A619}"/>
              </a:ext>
            </a:extLst>
          </p:cNvPr>
          <p:cNvGraphicFramePr>
            <a:graphicFrameLocks noGrp="1"/>
          </p:cNvGraphicFramePr>
          <p:nvPr>
            <p:extLst>
              <p:ext uri="{D42A27DB-BD31-4B8C-83A1-F6EECF244321}">
                <p14:modId xmlns:p14="http://schemas.microsoft.com/office/powerpoint/2010/main" val="2275408575"/>
              </p:ext>
            </p:extLst>
          </p:nvPr>
        </p:nvGraphicFramePr>
        <p:xfrm>
          <a:off x="301725" y="2009308"/>
          <a:ext cx="5434660" cy="4524450"/>
        </p:xfrm>
        <a:graphic>
          <a:graphicData uri="http://schemas.openxmlformats.org/drawingml/2006/table">
            <a:tbl>
              <a:tblPr/>
              <a:tblGrid>
                <a:gridCol w="540187">
                  <a:extLst>
                    <a:ext uri="{9D8B030D-6E8A-4147-A177-3AD203B41FA5}">
                      <a16:colId xmlns:a16="http://schemas.microsoft.com/office/drawing/2014/main" val="2875249061"/>
                    </a:ext>
                  </a:extLst>
                </a:gridCol>
                <a:gridCol w="1993546">
                  <a:extLst>
                    <a:ext uri="{9D8B030D-6E8A-4147-A177-3AD203B41FA5}">
                      <a16:colId xmlns:a16="http://schemas.microsoft.com/office/drawing/2014/main" val="2789828349"/>
                    </a:ext>
                  </a:extLst>
                </a:gridCol>
                <a:gridCol w="1089374">
                  <a:extLst>
                    <a:ext uri="{9D8B030D-6E8A-4147-A177-3AD203B41FA5}">
                      <a16:colId xmlns:a16="http://schemas.microsoft.com/office/drawing/2014/main" val="613148228"/>
                    </a:ext>
                  </a:extLst>
                </a:gridCol>
                <a:gridCol w="1811553">
                  <a:extLst>
                    <a:ext uri="{9D8B030D-6E8A-4147-A177-3AD203B41FA5}">
                      <a16:colId xmlns:a16="http://schemas.microsoft.com/office/drawing/2014/main" val="3760279055"/>
                    </a:ext>
                  </a:extLst>
                </a:gridCol>
              </a:tblGrid>
              <a:tr h="169608">
                <a:tc>
                  <a:txBody>
                    <a:bodyPr/>
                    <a:lstStyle/>
                    <a:p>
                      <a:endParaRPr lang="zh-TW" altLang="en-US" sz="1200" b="1" dirty="0">
                        <a:effectLst/>
                      </a:endParaRP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b="1">
                          <a:effectLst/>
                        </a:rPr>
                        <a:t>第一個場景</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endParaRPr lang="zh-TW" altLang="en-US" sz="1050" b="1">
                        <a:effectLst/>
                      </a:endParaRP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b="1" dirty="0">
                          <a:effectLst/>
                        </a:rPr>
                        <a:t>第二種場景</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128814069"/>
                  </a:ext>
                </a:extLst>
              </a:tr>
              <a:tr h="169608">
                <a:tc>
                  <a:txBody>
                    <a:bodyPr/>
                    <a:lstStyle/>
                    <a:p>
                      <a:r>
                        <a:rPr lang="en-US" altLang="zh-TW" sz="1200">
                          <a:effectLst/>
                        </a:rPr>
                        <a:t>1</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dirty="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南段，南行</a:t>
                      </a:r>
                    </a:p>
                  </a:txBody>
                  <a:tcPr marL="16285" marR="16285" marT="16285" marB="16285">
                    <a:lnL>
                      <a:noFill/>
                    </a:lnL>
                    <a:lnR>
                      <a:noFill/>
                    </a:lnR>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941913013"/>
                  </a:ext>
                </a:extLst>
              </a:tr>
              <a:tr h="169608">
                <a:tc>
                  <a:txBody>
                    <a:bodyPr/>
                    <a:lstStyle/>
                    <a:p>
                      <a:r>
                        <a:rPr lang="en-US" altLang="zh-TW" sz="1200">
                          <a:effectLst/>
                        </a:rPr>
                        <a:t>2</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dirty="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810874286"/>
                  </a:ext>
                </a:extLst>
              </a:tr>
              <a:tr h="169608">
                <a:tc>
                  <a:txBody>
                    <a:bodyPr/>
                    <a:lstStyle/>
                    <a:p>
                      <a:r>
                        <a:rPr lang="en-US" altLang="zh-TW" sz="1200">
                          <a:effectLst/>
                        </a:rPr>
                        <a:t>3</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914652628"/>
                  </a:ext>
                </a:extLst>
              </a:tr>
              <a:tr h="169608">
                <a:tc>
                  <a:txBody>
                    <a:bodyPr/>
                    <a:lstStyle/>
                    <a:p>
                      <a:r>
                        <a:rPr lang="en-US" altLang="zh-TW" sz="1200">
                          <a:effectLst/>
                        </a:rPr>
                        <a:t>4</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930159079"/>
                  </a:ext>
                </a:extLst>
              </a:tr>
              <a:tr h="202016">
                <a:tc>
                  <a:txBody>
                    <a:bodyPr/>
                    <a:lstStyle/>
                    <a:p>
                      <a:r>
                        <a:rPr lang="en-US" altLang="zh-TW" sz="1200">
                          <a:effectLst/>
                        </a:rPr>
                        <a:t>5</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道路工程 </a:t>
                      </a:r>
                      <a:r>
                        <a:rPr lang="en-US" altLang="zh-TW" sz="1200">
                          <a:effectLst/>
                        </a:rPr>
                        <a:t>– </a:t>
                      </a:r>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道路工程</a:t>
                      </a:r>
                      <a:r>
                        <a:rPr lang="en-US" altLang="zh-TW" sz="1200">
                          <a:effectLst/>
                        </a:rPr>
                        <a:t>——</a:t>
                      </a:r>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道路工程</a:t>
                      </a:r>
                      <a:r>
                        <a:rPr lang="en-US" altLang="zh-TW" sz="1050">
                          <a:effectLst/>
                        </a:rPr>
                        <a:t>——</a:t>
                      </a:r>
                      <a:r>
                        <a:rPr lang="zh-TW" altLang="en-US" sz="105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305056397"/>
                  </a:ext>
                </a:extLst>
              </a:tr>
              <a:tr h="202016">
                <a:tc>
                  <a:txBody>
                    <a:bodyPr/>
                    <a:lstStyle/>
                    <a:p>
                      <a:r>
                        <a:rPr lang="en-US" altLang="zh-TW" sz="1200">
                          <a:effectLst/>
                        </a:rPr>
                        <a:t>6</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道路工程 </a:t>
                      </a:r>
                      <a:r>
                        <a:rPr lang="en-US" altLang="zh-TW" sz="1200" dirty="0">
                          <a:effectLst/>
                        </a:rPr>
                        <a:t>– </a:t>
                      </a:r>
                      <a:r>
                        <a:rPr lang="zh-TW" altLang="en-US" sz="1200" dirty="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道路工程 </a:t>
                      </a:r>
                      <a:r>
                        <a:rPr lang="en-US" altLang="zh-TW" sz="1050">
                          <a:effectLst/>
                        </a:rPr>
                        <a:t>– </a:t>
                      </a:r>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986560231"/>
                  </a:ext>
                </a:extLst>
              </a:tr>
              <a:tr h="202016">
                <a:tc>
                  <a:txBody>
                    <a:bodyPr/>
                    <a:lstStyle/>
                    <a:p>
                      <a:r>
                        <a:rPr lang="en-US" altLang="zh-TW" sz="1200">
                          <a:effectLst/>
                        </a:rPr>
                        <a:t>7</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dirty="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變化檢測</a:t>
                      </a:r>
                      <a:r>
                        <a:rPr lang="en-US" altLang="zh-TW" sz="1200" dirty="0">
                          <a:effectLst/>
                        </a:rPr>
                        <a:t>——</a:t>
                      </a:r>
                      <a:r>
                        <a:rPr lang="zh-TW" altLang="en-US" sz="120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dirty="0">
                          <a:effectLst/>
                        </a:rPr>
                        <a:t>變化檢測</a:t>
                      </a:r>
                      <a:r>
                        <a:rPr lang="en-US" altLang="zh-TW" sz="1050" dirty="0">
                          <a:effectLst/>
                        </a:rPr>
                        <a:t>——</a:t>
                      </a:r>
                      <a:r>
                        <a:rPr lang="zh-TW" altLang="en-US" sz="105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484619590"/>
                  </a:ext>
                </a:extLst>
              </a:tr>
              <a:tr h="202016">
                <a:tc>
                  <a:txBody>
                    <a:bodyPr/>
                    <a:lstStyle/>
                    <a:p>
                      <a:r>
                        <a:rPr lang="en-US" altLang="zh-TW" sz="1200">
                          <a:effectLst/>
                        </a:rPr>
                        <a:t>8</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3">
                  <a:txBody>
                    <a:bodyPr/>
                    <a:lstStyle/>
                    <a:p>
                      <a:pPr algn="l"/>
                      <a:r>
                        <a:rPr lang="zh-TW" altLang="en-US" sz="1200">
                          <a:effectLst/>
                        </a:rPr>
                        <a:t>陌生的路</a:t>
                      </a:r>
                      <a:r>
                        <a:rPr lang="en-US" altLang="zh-TW" sz="1200">
                          <a:effectLst/>
                        </a:rPr>
                        <a:t>——</a:t>
                      </a:r>
                      <a:r>
                        <a:rPr lang="zh-TW" altLang="en-US" sz="1200">
                          <a:effectLst/>
                        </a:rPr>
                        <a:t>北段和南段，南行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mpd="sng">
                      <a:noFill/>
                      <a:prstDash val="solid"/>
                    </a:lnL>
                    <a:lnT w="7620" cap="flat" cmpd="sng" algn="ctr">
                      <a:solidFill>
                        <a:srgbClr val="EBEBEB"/>
                      </a:solidFill>
                      <a:prstDash val="solid"/>
                      <a:round/>
                      <a:headEnd type="none" w="med" len="med"/>
                      <a:tailEnd type="none" w="med" len="med"/>
                    </a:lnT>
                  </a:tcPr>
                </a:tc>
                <a:extLst>
                  <a:ext uri="{0D108BD9-81ED-4DB2-BD59-A6C34878D82A}">
                    <a16:rowId xmlns:a16="http://schemas.microsoft.com/office/drawing/2014/main" val="3351214073"/>
                  </a:ext>
                </a:extLst>
              </a:tr>
              <a:tr h="169608">
                <a:tc>
                  <a:txBody>
                    <a:bodyPr/>
                    <a:lstStyle/>
                    <a:p>
                      <a:r>
                        <a:rPr lang="en-US" altLang="zh-TW" sz="1200">
                          <a:effectLst/>
                        </a:rPr>
                        <a:t>9</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北段，南行</a:t>
                      </a:r>
                    </a:p>
                  </a:txBody>
                  <a:tcPr marL="16285" marR="16285" marT="16285" marB="16285">
                    <a:lnL>
                      <a:noFill/>
                    </a:lnL>
                    <a:lnR>
                      <a:noFill/>
                    </a:lnR>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130614199"/>
                  </a:ext>
                </a:extLst>
              </a:tr>
              <a:tr h="169608">
                <a:tc>
                  <a:txBody>
                    <a:bodyPr/>
                    <a:lstStyle/>
                    <a:p>
                      <a:r>
                        <a:rPr lang="en-US" altLang="zh-TW" sz="1200">
                          <a:effectLst/>
                        </a:rPr>
                        <a:t>10</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828664726"/>
                  </a:ext>
                </a:extLst>
              </a:tr>
              <a:tr h="169608">
                <a:tc>
                  <a:txBody>
                    <a:bodyPr/>
                    <a:lstStyle/>
                    <a:p>
                      <a:r>
                        <a:rPr lang="en-US" altLang="zh-TW" sz="1200">
                          <a:effectLst/>
                        </a:rPr>
                        <a:t>11</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545263697"/>
                  </a:ext>
                </a:extLst>
              </a:tr>
              <a:tr h="169608">
                <a:tc>
                  <a:txBody>
                    <a:bodyPr/>
                    <a:lstStyle/>
                    <a:p>
                      <a:r>
                        <a:rPr lang="en-US" altLang="zh-TW" sz="1200">
                          <a:effectLst/>
                        </a:rPr>
                        <a:t>12</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057280498"/>
                  </a:ext>
                </a:extLst>
              </a:tr>
              <a:tr h="202016">
                <a:tc>
                  <a:txBody>
                    <a:bodyPr/>
                    <a:lstStyle/>
                    <a:p>
                      <a:r>
                        <a:rPr lang="en-US" altLang="zh-TW" sz="1200">
                          <a:effectLst/>
                        </a:rPr>
                        <a:t>13</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道路工程</a:t>
                      </a:r>
                      <a:r>
                        <a:rPr lang="en-US" altLang="zh-TW" sz="1200">
                          <a:effectLst/>
                        </a:rPr>
                        <a:t>——</a:t>
                      </a:r>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道路工程 </a:t>
                      </a:r>
                      <a:r>
                        <a:rPr lang="en-US" altLang="zh-TW" sz="1200">
                          <a:effectLst/>
                        </a:rPr>
                        <a:t>– </a:t>
                      </a:r>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道路工程 </a:t>
                      </a:r>
                      <a:r>
                        <a:rPr lang="en-US" altLang="zh-TW" sz="1050">
                          <a:effectLst/>
                        </a:rPr>
                        <a:t>– </a:t>
                      </a:r>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640873630"/>
                  </a:ext>
                </a:extLst>
              </a:tr>
              <a:tr h="202016">
                <a:tc>
                  <a:txBody>
                    <a:bodyPr/>
                    <a:lstStyle/>
                    <a:p>
                      <a:r>
                        <a:rPr lang="en-US" altLang="zh-TW" sz="1200">
                          <a:effectLst/>
                        </a:rPr>
                        <a:t>14</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談話 </a:t>
                      </a:r>
                      <a:r>
                        <a:rPr lang="en-US" altLang="zh-TW" sz="1200">
                          <a:effectLst/>
                        </a:rPr>
                        <a:t>- </a:t>
                      </a:r>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談話 </a:t>
                      </a:r>
                      <a:r>
                        <a:rPr lang="en-US" altLang="zh-TW" sz="1050">
                          <a:effectLst/>
                        </a:rPr>
                        <a:t>- </a:t>
                      </a:r>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431287046"/>
                  </a:ext>
                </a:extLst>
              </a:tr>
              <a:tr h="202016">
                <a:tc>
                  <a:txBody>
                    <a:bodyPr/>
                    <a:lstStyle/>
                    <a:p>
                      <a:r>
                        <a:rPr lang="en-US" altLang="zh-TW" sz="1200">
                          <a:effectLst/>
                        </a:rPr>
                        <a:t>15</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變化檢測</a:t>
                      </a:r>
                      <a:r>
                        <a:rPr lang="en-US" altLang="zh-TW" sz="1200" dirty="0">
                          <a:effectLst/>
                        </a:rPr>
                        <a:t>——</a:t>
                      </a:r>
                      <a:r>
                        <a:rPr lang="zh-TW" altLang="en-US" sz="120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dirty="0">
                          <a:effectLst/>
                        </a:rPr>
                        <a:t>變化檢測</a:t>
                      </a:r>
                      <a:r>
                        <a:rPr lang="en-US" altLang="zh-TW" sz="1050" dirty="0">
                          <a:effectLst/>
                        </a:rPr>
                        <a:t>——</a:t>
                      </a:r>
                      <a:r>
                        <a:rPr lang="zh-TW" altLang="en-US" sz="105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439038858"/>
                  </a:ext>
                </a:extLst>
              </a:tr>
              <a:tr h="202016">
                <a:tc>
                  <a:txBody>
                    <a:bodyPr/>
                    <a:lstStyle/>
                    <a:p>
                      <a:r>
                        <a:rPr lang="en-US" altLang="zh-TW" sz="1200">
                          <a:effectLst/>
                        </a:rPr>
                        <a:t>16</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3">
                  <a:txBody>
                    <a:bodyPr/>
                    <a:lstStyle/>
                    <a:p>
                      <a:pPr algn="l"/>
                      <a:r>
                        <a:rPr lang="zh-TW" altLang="en-US" sz="1200">
                          <a:effectLst/>
                        </a:rPr>
                        <a:t>陌生的路</a:t>
                      </a:r>
                      <a:r>
                        <a:rPr lang="en-US" altLang="zh-TW" sz="1200">
                          <a:effectLst/>
                        </a:rPr>
                        <a:t>——</a:t>
                      </a:r>
                      <a:r>
                        <a:rPr lang="zh-TW" altLang="en-US" sz="1200">
                          <a:effectLst/>
                        </a:rPr>
                        <a:t>北段和南段，南行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lnL w="12700" cmpd="sng">
                      <a:noFill/>
                      <a:prstDash val="solid"/>
                    </a:lnL>
                    <a:lnT w="7620" cap="flat" cmpd="sng" algn="ctr">
                      <a:solidFill>
                        <a:srgbClr val="EBEBEB"/>
                      </a:solidFill>
                      <a:prstDash val="solid"/>
                      <a:round/>
                      <a:headEnd type="none" w="med" len="med"/>
                      <a:tailEnd type="none" w="med" len="med"/>
                    </a:lnT>
                  </a:tcPr>
                </a:tc>
                <a:extLst>
                  <a:ext uri="{0D108BD9-81ED-4DB2-BD59-A6C34878D82A}">
                    <a16:rowId xmlns:a16="http://schemas.microsoft.com/office/drawing/2014/main" val="109520029"/>
                  </a:ext>
                </a:extLst>
              </a:tr>
              <a:tr h="169608">
                <a:tc>
                  <a:txBody>
                    <a:bodyPr/>
                    <a:lstStyle/>
                    <a:p>
                      <a:r>
                        <a:rPr lang="en-US" altLang="zh-TW" sz="1200">
                          <a:effectLst/>
                        </a:rPr>
                        <a:t>17</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南段，南行</a:t>
                      </a:r>
                    </a:p>
                  </a:txBody>
                  <a:tcPr marL="16285" marR="16285" marT="16285" marB="16285">
                    <a:lnL>
                      <a:noFill/>
                    </a:lnL>
                    <a:lnR>
                      <a:noFill/>
                    </a:lnR>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1956462820"/>
                  </a:ext>
                </a:extLst>
              </a:tr>
              <a:tr h="169608">
                <a:tc>
                  <a:txBody>
                    <a:bodyPr/>
                    <a:lstStyle/>
                    <a:p>
                      <a:r>
                        <a:rPr lang="en-US" altLang="zh-TW" sz="1200">
                          <a:effectLst/>
                        </a:rPr>
                        <a:t>18</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3718787710"/>
                  </a:ext>
                </a:extLst>
              </a:tr>
              <a:tr h="202016">
                <a:tc>
                  <a:txBody>
                    <a:bodyPr/>
                    <a:lstStyle/>
                    <a:p>
                      <a:r>
                        <a:rPr lang="en-US" altLang="zh-TW" sz="1200">
                          <a:effectLst/>
                        </a:rPr>
                        <a:t>19</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a:effectLst/>
                        </a:rPr>
                        <a:t>談話</a:t>
                      </a:r>
                      <a:r>
                        <a:rPr lang="en-US" altLang="zh-TW" sz="1200">
                          <a:effectLst/>
                        </a:rPr>
                        <a:t>——</a:t>
                      </a:r>
                      <a:r>
                        <a:rPr lang="zh-TW" altLang="en-US" sz="120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a:effectLst/>
                        </a:rPr>
                        <a:t>談話</a:t>
                      </a:r>
                      <a:r>
                        <a:rPr lang="en-US" altLang="zh-TW" sz="1050">
                          <a:effectLst/>
                        </a:rPr>
                        <a:t>——</a:t>
                      </a:r>
                      <a:r>
                        <a:rPr lang="zh-TW" altLang="en-US" sz="1050">
                          <a:effectLst/>
                        </a:rPr>
                        <a:t>北段，南行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696370183"/>
                  </a:ext>
                </a:extLst>
              </a:tr>
              <a:tr h="169608">
                <a:tc>
                  <a:txBody>
                    <a:bodyPr/>
                    <a:lstStyle/>
                    <a:p>
                      <a:r>
                        <a:rPr lang="en-US" altLang="zh-TW" sz="1200">
                          <a:effectLst/>
                        </a:rPr>
                        <a:t>20</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sz="1200" dirty="0">
                          <a:effectLst/>
                        </a:rPr>
                        <a:t>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gridSpan="2">
                  <a:txBody>
                    <a:bodyPr/>
                    <a:lstStyle/>
                    <a:p>
                      <a:pPr algn="l"/>
                      <a:r>
                        <a:rPr lang="zh-TW" altLang="en-US" sz="120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pPr algn="l"/>
                      <a:r>
                        <a:rPr lang="zh-TW" altLang="en-US" sz="1050" dirty="0">
                          <a:effectLst/>
                        </a:rPr>
                        <a:t>北段，北行</a:t>
                      </a:r>
                    </a:p>
                  </a:txBody>
                  <a:tcPr marL="16285" marR="16285" marT="16285" marB="16285">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4020113165"/>
                  </a:ext>
                </a:extLst>
              </a:tr>
            </a:tbl>
          </a:graphicData>
        </a:graphic>
      </p:graphicFrame>
      <p:graphicFrame>
        <p:nvGraphicFramePr>
          <p:cNvPr id="4" name="表格 3">
            <a:extLst>
              <a:ext uri="{FF2B5EF4-FFF2-40B4-BE49-F238E27FC236}">
                <a16:creationId xmlns:a16="http://schemas.microsoft.com/office/drawing/2014/main" id="{BF1E844E-126E-4293-8425-21E02DDF3F6E}"/>
              </a:ext>
            </a:extLst>
          </p:cNvPr>
          <p:cNvGraphicFramePr>
            <a:graphicFrameLocks noGrp="1"/>
          </p:cNvGraphicFramePr>
          <p:nvPr>
            <p:extLst>
              <p:ext uri="{D42A27DB-BD31-4B8C-83A1-F6EECF244321}">
                <p14:modId xmlns:p14="http://schemas.microsoft.com/office/powerpoint/2010/main" val="386339236"/>
              </p:ext>
            </p:extLst>
          </p:nvPr>
        </p:nvGraphicFramePr>
        <p:xfrm>
          <a:off x="6368281" y="2979363"/>
          <a:ext cx="5375001" cy="1264920"/>
        </p:xfrm>
        <a:graphic>
          <a:graphicData uri="http://schemas.openxmlformats.org/drawingml/2006/table">
            <a:tbl>
              <a:tblPr/>
              <a:tblGrid>
                <a:gridCol w="1791667">
                  <a:extLst>
                    <a:ext uri="{9D8B030D-6E8A-4147-A177-3AD203B41FA5}">
                      <a16:colId xmlns:a16="http://schemas.microsoft.com/office/drawing/2014/main" val="3147008250"/>
                    </a:ext>
                  </a:extLst>
                </a:gridCol>
                <a:gridCol w="1791667">
                  <a:extLst>
                    <a:ext uri="{9D8B030D-6E8A-4147-A177-3AD203B41FA5}">
                      <a16:colId xmlns:a16="http://schemas.microsoft.com/office/drawing/2014/main" val="650176279"/>
                    </a:ext>
                  </a:extLst>
                </a:gridCol>
                <a:gridCol w="1791667">
                  <a:extLst>
                    <a:ext uri="{9D8B030D-6E8A-4147-A177-3AD203B41FA5}">
                      <a16:colId xmlns:a16="http://schemas.microsoft.com/office/drawing/2014/main" val="773751897"/>
                    </a:ext>
                  </a:extLst>
                </a:gridCol>
              </a:tblGrid>
              <a:tr h="0">
                <a:tc gridSpan="2">
                  <a:txBody>
                    <a:bodyPr/>
                    <a:lstStyle/>
                    <a:p>
                      <a:pPr algn="l"/>
                      <a:r>
                        <a:rPr lang="zh-TW" altLang="en-US" i="1">
                          <a:effectLst/>
                        </a:rPr>
                        <a:t>休閒組</a:t>
                      </a:r>
                      <a:endParaRPr lang="zh-TW" altLang="en-US">
                        <a:effectLst/>
                      </a:endParaRPr>
                    </a:p>
                  </a:txBody>
                  <a:tcPr marL="38100" marR="38100" marT="38100" marB="38100">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hMerge="1">
                  <a:txBody>
                    <a:bodyPr/>
                    <a:lstStyle/>
                    <a:p>
                      <a:endParaRPr lang="zh-TW" altLang="en-US"/>
                    </a:p>
                  </a:txBody>
                  <a:tcPr/>
                </a:tc>
                <a:tc>
                  <a:txBody>
                    <a:bodyPr/>
                    <a:lstStyle/>
                    <a:p>
                      <a:endParaRPr lang="zh-TW" altLang="en-US"/>
                    </a:p>
                  </a:txBody>
                  <a:tcPr>
                    <a:lnL>
                      <a:noFill/>
                    </a:lnL>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612707994"/>
                  </a:ext>
                </a:extLst>
              </a:tr>
              <a:tr h="0">
                <a:tc>
                  <a:txBody>
                    <a:bodyPr/>
                    <a:lstStyle/>
                    <a:p>
                      <a:r>
                        <a:rPr lang="en-US" altLang="zh-TW" dirty="0">
                          <a:effectLst/>
                        </a:rPr>
                        <a:t>1</a:t>
                      </a:r>
                    </a:p>
                  </a:txBody>
                  <a:tcPr marL="38100" marR="38100" marT="38100" marB="38100">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a:effectLst/>
                        </a:rPr>
                        <a:t>道路工程 </a:t>
                      </a:r>
                      <a:r>
                        <a:rPr lang="en-US" altLang="zh-TW">
                          <a:effectLst/>
                        </a:rPr>
                        <a:t>- </a:t>
                      </a:r>
                      <a:r>
                        <a:rPr lang="zh-TW" altLang="en-US">
                          <a:effectLst/>
                        </a:rPr>
                        <a:t>南段，北行（與上述第 </a:t>
                      </a:r>
                      <a:r>
                        <a:rPr lang="en-US" altLang="zh-TW">
                          <a:effectLst/>
                        </a:rPr>
                        <a:t>13 </a:t>
                      </a:r>
                      <a:r>
                        <a:rPr lang="zh-TW" altLang="en-US">
                          <a:effectLst/>
                        </a:rPr>
                        <a:t>節相同）</a:t>
                      </a:r>
                    </a:p>
                  </a:txBody>
                  <a:tcPr marL="38100" marR="38100" marT="38100" marB="38100">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tc>
                  <a:txBody>
                    <a:bodyPr/>
                    <a:lstStyle/>
                    <a:p>
                      <a:pPr algn="l"/>
                      <a:r>
                        <a:rPr lang="zh-TW" altLang="en-US" dirty="0">
                          <a:effectLst/>
                        </a:rPr>
                        <a:t>變化檢測 </a:t>
                      </a:r>
                      <a:r>
                        <a:rPr lang="en-US" altLang="zh-TW" dirty="0">
                          <a:effectLst/>
                        </a:rPr>
                        <a:t>- </a:t>
                      </a:r>
                      <a:r>
                        <a:rPr lang="zh-TW" altLang="en-US" dirty="0">
                          <a:effectLst/>
                        </a:rPr>
                        <a:t>北段，北行（與上述第 </a:t>
                      </a:r>
                      <a:r>
                        <a:rPr lang="en-US" altLang="zh-TW" dirty="0">
                          <a:effectLst/>
                        </a:rPr>
                        <a:t>15 </a:t>
                      </a:r>
                      <a:r>
                        <a:rPr lang="zh-TW" altLang="en-US" dirty="0">
                          <a:effectLst/>
                        </a:rPr>
                        <a:t>節相同）</a:t>
                      </a:r>
                    </a:p>
                  </a:txBody>
                  <a:tcPr marL="38100" marR="38100" marT="38100" marB="38100">
                    <a:lnL>
                      <a:noFill/>
                    </a:lnL>
                    <a:lnR>
                      <a:noFill/>
                    </a:lnR>
                    <a:lnT w="7620" cap="flat" cmpd="sng" algn="ctr">
                      <a:solidFill>
                        <a:srgbClr val="EBEBEB"/>
                      </a:solidFill>
                      <a:prstDash val="solid"/>
                      <a:round/>
                      <a:headEnd type="none" w="med" len="med"/>
                      <a:tailEnd type="none" w="med" len="med"/>
                    </a:lnT>
                    <a:lnB w="7620" cap="flat" cmpd="sng" algn="ctr">
                      <a:solidFill>
                        <a:srgbClr val="EBEBEB"/>
                      </a:solidFill>
                      <a:prstDash val="solid"/>
                      <a:round/>
                      <a:headEnd type="none" w="med" len="med"/>
                      <a:tailEnd type="none" w="med" len="med"/>
                    </a:lnB>
                  </a:tcPr>
                </a:tc>
                <a:extLst>
                  <a:ext uri="{0D108BD9-81ED-4DB2-BD59-A6C34878D82A}">
                    <a16:rowId xmlns:a16="http://schemas.microsoft.com/office/drawing/2014/main" val="2304196474"/>
                  </a:ext>
                </a:extLst>
              </a:tr>
            </a:tbl>
          </a:graphicData>
        </a:graphic>
      </p:graphicFrame>
    </p:spTree>
    <p:extLst>
      <p:ext uri="{BB962C8B-B14F-4D97-AF65-F5344CB8AC3E}">
        <p14:creationId xmlns:p14="http://schemas.microsoft.com/office/powerpoint/2010/main" val="16429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259113" cy="821572"/>
          </a:xfrm>
          <a:prstGeom prst="rect">
            <a:avLst/>
          </a:prstGeom>
        </p:spPr>
        <p:txBody>
          <a:bodyPr wrap="square">
            <a:spAutoFit/>
          </a:bodyPr>
          <a:lstStyle/>
          <a:p>
            <a:pPr lvl="0">
              <a:lnSpc>
                <a:spcPct val="150000"/>
              </a:lnSpc>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模擬場景</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pic>
        <p:nvPicPr>
          <p:cNvPr id="3" name="圖片 2">
            <a:extLst>
              <a:ext uri="{FF2B5EF4-FFF2-40B4-BE49-F238E27FC236}">
                <a16:creationId xmlns:a16="http://schemas.microsoft.com/office/drawing/2014/main" id="{31352640-CF73-4D0E-82C2-37A252E26565}"/>
              </a:ext>
            </a:extLst>
          </p:cNvPr>
          <p:cNvPicPr>
            <a:picLocks noChangeAspect="1"/>
          </p:cNvPicPr>
          <p:nvPr/>
        </p:nvPicPr>
        <p:blipFill>
          <a:blip r:embed="rId2"/>
          <a:stretch>
            <a:fillRect/>
          </a:stretch>
        </p:blipFill>
        <p:spPr>
          <a:xfrm>
            <a:off x="2754336" y="1624188"/>
            <a:ext cx="6683319" cy="3375953"/>
          </a:xfrm>
          <a:prstGeom prst="rect">
            <a:avLst/>
          </a:prstGeom>
        </p:spPr>
      </p:pic>
      <p:sp>
        <p:nvSpPr>
          <p:cNvPr id="16" name="직사각형 5">
            <a:extLst>
              <a:ext uri="{FF2B5EF4-FFF2-40B4-BE49-F238E27FC236}">
                <a16:creationId xmlns:a16="http://schemas.microsoft.com/office/drawing/2014/main" id="{4DE2C2F8-F1CF-4D4B-A140-E2AB4C3613C6}"/>
              </a:ext>
            </a:extLst>
          </p:cNvPr>
          <p:cNvSpPr/>
          <p:nvPr/>
        </p:nvSpPr>
        <p:spPr>
          <a:xfrm>
            <a:off x="2018616" y="1017212"/>
            <a:ext cx="3676458" cy="497444"/>
          </a:xfrm>
          <a:prstGeom prst="rect">
            <a:avLst/>
          </a:prstGeom>
        </p:spPr>
        <p:txBody>
          <a:bodyPr wrap="square">
            <a:spAutoFit/>
          </a:bodyPr>
          <a:lstStyle/>
          <a:p>
            <a:pPr lvl="0">
              <a:lnSpc>
                <a:spcPct val="150000"/>
              </a:lnSpc>
              <a:defRPr/>
            </a:pPr>
            <a:r>
              <a:rPr lang="zh-TW" altLang="en-US" sz="2000" kern="0" dirty="0">
                <a:latin typeface="微軟正黑體" panose="020B0604030504040204" pitchFamily="34" charset="-120"/>
                <a:ea typeface="微軟正黑體" panose="020B0604030504040204" pitchFamily="34" charset="-120"/>
              </a:rPr>
              <a:t>場景包括</a:t>
            </a:r>
            <a:r>
              <a:rPr lang="en-US" altLang="zh-TW" sz="2000" kern="0" dirty="0">
                <a:latin typeface="微軟正黑體" panose="020B0604030504040204" pitchFamily="34" charset="-120"/>
                <a:ea typeface="微軟正黑體" panose="020B0604030504040204" pitchFamily="34" charset="-120"/>
              </a:rPr>
              <a:t>Volkswagen beetle</a:t>
            </a:r>
            <a:endParaRPr kumimoji="0" lang="en-US" altLang="ko-KR" sz="2000"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
        <p:nvSpPr>
          <p:cNvPr id="19" name="직사각형 5">
            <a:extLst>
              <a:ext uri="{FF2B5EF4-FFF2-40B4-BE49-F238E27FC236}">
                <a16:creationId xmlns:a16="http://schemas.microsoft.com/office/drawing/2014/main" id="{5CD681AF-E0F6-4D52-95FB-639F4188B393}"/>
              </a:ext>
            </a:extLst>
          </p:cNvPr>
          <p:cNvSpPr/>
          <p:nvPr/>
        </p:nvSpPr>
        <p:spPr>
          <a:xfrm>
            <a:off x="6455614" y="1017212"/>
            <a:ext cx="3676458" cy="497444"/>
          </a:xfrm>
          <a:prstGeom prst="rect">
            <a:avLst/>
          </a:prstGeom>
        </p:spPr>
        <p:txBody>
          <a:bodyPr wrap="square">
            <a:spAutoFit/>
          </a:bodyPr>
          <a:lstStyle/>
          <a:p>
            <a:pPr lvl="0">
              <a:lnSpc>
                <a:spcPct val="150000"/>
              </a:lnSpc>
              <a:defRPr/>
            </a:pPr>
            <a:r>
              <a:rPr lang="zh-TW" altLang="en-US" sz="2000" kern="0" dirty="0">
                <a:latin typeface="微軟正黑體" panose="020B0604030504040204" pitchFamily="34" charset="-120"/>
                <a:ea typeface="微軟正黑體" panose="020B0604030504040204" pitchFamily="34" charset="-120"/>
              </a:rPr>
              <a:t>陌生道路場景</a:t>
            </a:r>
            <a:endParaRPr kumimoji="0" lang="en-US" altLang="ko-KR" sz="2000"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
        <p:nvSpPr>
          <p:cNvPr id="20" name="직사각형 5">
            <a:extLst>
              <a:ext uri="{FF2B5EF4-FFF2-40B4-BE49-F238E27FC236}">
                <a16:creationId xmlns:a16="http://schemas.microsoft.com/office/drawing/2014/main" id="{5E5FA15E-E86B-485A-AAFA-E767FE960B7D}"/>
              </a:ext>
            </a:extLst>
          </p:cNvPr>
          <p:cNvSpPr/>
          <p:nvPr/>
        </p:nvSpPr>
        <p:spPr>
          <a:xfrm>
            <a:off x="6504576" y="5000141"/>
            <a:ext cx="3676458" cy="497444"/>
          </a:xfrm>
          <a:prstGeom prst="rect">
            <a:avLst/>
          </a:prstGeom>
        </p:spPr>
        <p:txBody>
          <a:bodyPr wrap="square">
            <a:spAutoFit/>
          </a:bodyPr>
          <a:lstStyle/>
          <a:p>
            <a:pPr lvl="0">
              <a:lnSpc>
                <a:spcPct val="150000"/>
              </a:lnSpc>
              <a:defRPr/>
            </a:pPr>
            <a:r>
              <a:rPr lang="zh-TW" altLang="en-US" sz="2000" kern="0" dirty="0">
                <a:latin typeface="微軟正黑體" panose="020B0604030504040204" pitchFamily="34" charset="-120"/>
                <a:ea typeface="微軟正黑體" panose="020B0604030504040204" pitchFamily="34" charset="-120"/>
              </a:rPr>
              <a:t>道路工程場景</a:t>
            </a:r>
            <a:endParaRPr kumimoji="0" lang="en-US" altLang="ko-KR" sz="2000"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
        <p:nvSpPr>
          <p:cNvPr id="21" name="직사각형 5">
            <a:extLst>
              <a:ext uri="{FF2B5EF4-FFF2-40B4-BE49-F238E27FC236}">
                <a16:creationId xmlns:a16="http://schemas.microsoft.com/office/drawing/2014/main" id="{4FE6442C-70FA-4073-A505-65A4AC2945EB}"/>
              </a:ext>
            </a:extLst>
          </p:cNvPr>
          <p:cNvSpPr/>
          <p:nvPr/>
        </p:nvSpPr>
        <p:spPr>
          <a:xfrm>
            <a:off x="2010968" y="4985090"/>
            <a:ext cx="3676458" cy="497444"/>
          </a:xfrm>
          <a:prstGeom prst="rect">
            <a:avLst/>
          </a:prstGeom>
        </p:spPr>
        <p:txBody>
          <a:bodyPr wrap="square">
            <a:spAutoFit/>
          </a:bodyPr>
          <a:lstStyle/>
          <a:p>
            <a:pPr lvl="0">
              <a:lnSpc>
                <a:spcPct val="150000"/>
              </a:lnSpc>
              <a:defRPr/>
            </a:pPr>
            <a:r>
              <a:rPr lang="zh-TW" altLang="en-US" sz="2000" kern="0" dirty="0">
                <a:latin typeface="微軟正黑體" panose="020B0604030504040204" pitchFamily="34" charset="-120"/>
                <a:ea typeface="微軟正黑體" panose="020B0604030504040204" pitchFamily="34" charset="-120"/>
              </a:rPr>
              <a:t>隧道路段</a:t>
            </a:r>
            <a:endParaRPr kumimoji="0" lang="en-US" altLang="ko-KR" sz="2000"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406462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259113" cy="821572"/>
          </a:xfrm>
          <a:prstGeom prst="rect">
            <a:avLst/>
          </a:prstGeom>
        </p:spPr>
        <p:txBody>
          <a:bodyPr wrap="square">
            <a:spAutoFit/>
          </a:bodyPr>
          <a:lstStyle/>
          <a:p>
            <a:pPr lvl="0">
              <a:lnSpc>
                <a:spcPct val="150000"/>
              </a:lnSpc>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模擬場景</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14699" y="1050172"/>
            <a:ext cx="10762593" cy="5587555"/>
          </a:xfrm>
          <a:prstGeom prst="rect">
            <a:avLst/>
          </a:prstGeom>
          <a:noFill/>
        </p:spPr>
        <p:txBody>
          <a:bodyPr wrap="square">
            <a:spAutoFit/>
          </a:bodyPr>
          <a:lstStyle/>
          <a:p>
            <a:pPr marL="342900" indent="-342900">
              <a:lnSpc>
                <a:spcPct val="125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道路工程場景：警告標誌</a:t>
            </a:r>
            <a:r>
              <a:rPr lang="en-US" altLang="zh-TW" sz="2400" dirty="0">
                <a:latin typeface="微軟正黑體" panose="020B0604030504040204" pitchFamily="34" charset="-120"/>
                <a:ea typeface="微軟正黑體" panose="020B0604030504040204" pitchFamily="34" charset="-120"/>
              </a:rPr>
              <a:t>30 km/h </a:t>
            </a:r>
            <a:r>
              <a:rPr lang="zh-TW" altLang="en-US" sz="2400" dirty="0">
                <a:latin typeface="微軟正黑體" panose="020B0604030504040204" pitchFamily="34" charset="-120"/>
                <a:ea typeface="微軟正黑體" panose="020B0604030504040204" pitchFamily="34" charset="-120"/>
              </a:rPr>
              <a:t>限速標誌、路錐和相關的施工設備。</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陌生道路場景：更改景觀外觀（如建築物、隧道和橋樑）（儘管道路幾何形狀與其他場景中使用的幾何形狀保持相同）。</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隧道，以評估感知速度調節的效果。</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dirty="0">
                <a:solidFill>
                  <a:srgbClr val="2E2E2E"/>
                </a:solidFill>
                <a:latin typeface="微軟正黑體" panose="020B0604030504040204" pitchFamily="34" charset="-120"/>
                <a:ea typeface="微軟正黑體" panose="020B0604030504040204" pitchFamily="34" charset="-120"/>
              </a:rPr>
              <a:t>先前研究表示</a:t>
            </a:r>
            <a:r>
              <a:rPr lang="zh-TW" altLang="en-US" sz="2400" b="0" i="0" dirty="0">
                <a:solidFill>
                  <a:srgbClr val="2E2E2E"/>
                </a:solidFill>
                <a:effectLst/>
                <a:latin typeface="微軟正黑體" panose="020B0604030504040204" pitchFamily="34" charset="-120"/>
                <a:ea typeface="微軟正黑體" panose="020B0604030504040204" pitchFamily="34" charset="-120"/>
              </a:rPr>
              <a:t>駕駛員進入隧道會降低車速，這可能是由於光流率的增加和感知速度的增加（</a:t>
            </a:r>
            <a:r>
              <a:rPr lang="en-US" altLang="zh-TW" sz="2400" b="0" i="0" dirty="0">
                <a:solidFill>
                  <a:srgbClr val="2E2E2E"/>
                </a:solidFill>
                <a:effectLst/>
                <a:latin typeface="微軟正黑體" panose="020B0604030504040204" pitchFamily="34" charset="-120"/>
                <a:ea typeface="微軟正黑體" panose="020B0604030504040204" pitchFamily="34" charset="-120"/>
              </a:rPr>
              <a:t>Denton</a:t>
            </a:r>
            <a:r>
              <a:rPr lang="en-US" altLang="zh-TW" sz="2400" dirty="0">
                <a:solidFill>
                  <a:srgbClr val="2E2E2E"/>
                </a:solidFill>
                <a:latin typeface="微軟正黑體" panose="020B0604030504040204" pitchFamily="34" charset="-120"/>
                <a:ea typeface="微軟正黑體" panose="020B0604030504040204" pitchFamily="34" charset="-120"/>
              </a:rPr>
              <a:t>,</a:t>
            </a:r>
            <a:r>
              <a:rPr lang="zh-TW" altLang="en-US" sz="2400" dirty="0">
                <a:solidFill>
                  <a:srgbClr val="2E2E2E"/>
                </a:solidFill>
                <a:latin typeface="微軟正黑體" panose="020B0604030504040204" pitchFamily="34" charset="-120"/>
                <a:ea typeface="微軟正黑體" panose="020B0604030504040204" pitchFamily="34" charset="-120"/>
              </a:rPr>
              <a:t> </a:t>
            </a:r>
            <a:r>
              <a:rPr lang="en-US" altLang="zh-TW" sz="2400" b="0" i="0" dirty="0">
                <a:solidFill>
                  <a:srgbClr val="2E2E2E"/>
                </a:solidFill>
                <a:effectLst/>
                <a:latin typeface="微軟正黑體" panose="020B0604030504040204" pitchFamily="34" charset="-120"/>
                <a:ea typeface="微軟正黑體" panose="020B0604030504040204" pitchFamily="34" charset="-120"/>
              </a:rPr>
              <a:t>1980</a:t>
            </a:r>
            <a:r>
              <a:rPr lang="zh-TW" altLang="en-US" sz="2400" dirty="0">
                <a:solidFill>
                  <a:srgbClr val="2E2E2E"/>
                </a:solidFill>
                <a:latin typeface="微軟正黑體" panose="020B0604030504040204" pitchFamily="34" charset="-120"/>
                <a:ea typeface="微軟正黑體" panose="020B0604030504040204" pitchFamily="34" charset="-120"/>
              </a:rPr>
              <a:t>；</a:t>
            </a:r>
            <a:r>
              <a:rPr lang="en-US" altLang="zh-TW" sz="2400" b="0" i="0" dirty="0" err="1">
                <a:solidFill>
                  <a:srgbClr val="2E2E2E"/>
                </a:solidFill>
                <a:effectLst/>
                <a:latin typeface="微軟正黑體" panose="020B0604030504040204" pitchFamily="34" charset="-120"/>
                <a:ea typeface="微軟正黑體" panose="020B0604030504040204" pitchFamily="34" charset="-120"/>
              </a:rPr>
              <a:t>Manser</a:t>
            </a:r>
            <a:r>
              <a:rPr lang="en-US" altLang="zh-TW" sz="2400" b="0" i="0" dirty="0">
                <a:solidFill>
                  <a:srgbClr val="2E2E2E"/>
                </a:solidFill>
                <a:effectLst/>
                <a:latin typeface="微軟正黑體" panose="020B0604030504040204" pitchFamily="34" charset="-120"/>
                <a:ea typeface="微軟正黑體" panose="020B0604030504040204" pitchFamily="34" charset="-120"/>
              </a:rPr>
              <a:t> </a:t>
            </a:r>
            <a:r>
              <a:rPr lang="en-US" altLang="zh-TW" sz="2400" dirty="0">
                <a:solidFill>
                  <a:srgbClr val="2E2E2E"/>
                </a:solidFill>
                <a:latin typeface="微軟正黑體" panose="020B0604030504040204" pitchFamily="34" charset="-120"/>
                <a:ea typeface="微軟正黑體" panose="020B0604030504040204" pitchFamily="34" charset="-120"/>
              </a:rPr>
              <a:t>&amp;</a:t>
            </a:r>
            <a:r>
              <a:rPr lang="zh-TW" altLang="en-US" sz="2400" b="0" i="0" dirty="0">
                <a:solidFill>
                  <a:srgbClr val="2E2E2E"/>
                </a:solidFill>
                <a:effectLst/>
                <a:latin typeface="微軟正黑體" panose="020B0604030504040204" pitchFamily="34" charset="-120"/>
                <a:ea typeface="微軟正黑體" panose="020B0604030504040204" pitchFamily="34" charset="-120"/>
              </a:rPr>
              <a:t> </a:t>
            </a:r>
            <a:r>
              <a:rPr lang="en-US" altLang="zh-TW" sz="2400" b="0" i="0" dirty="0">
                <a:solidFill>
                  <a:srgbClr val="2E2E2E"/>
                </a:solidFill>
                <a:effectLst/>
                <a:latin typeface="微軟正黑體" panose="020B0604030504040204" pitchFamily="34" charset="-120"/>
                <a:ea typeface="微軟正黑體" panose="020B0604030504040204" pitchFamily="34" charset="-120"/>
              </a:rPr>
              <a:t>Hancock</a:t>
            </a:r>
            <a:r>
              <a:rPr lang="en-US" altLang="zh-TW" sz="2400" dirty="0">
                <a:solidFill>
                  <a:srgbClr val="2E2E2E"/>
                </a:solidFill>
                <a:latin typeface="微軟正黑體" panose="020B0604030504040204" pitchFamily="34" charset="-120"/>
                <a:ea typeface="微軟正黑體" panose="020B0604030504040204" pitchFamily="34" charset="-120"/>
              </a:rPr>
              <a:t>,</a:t>
            </a:r>
            <a:r>
              <a:rPr lang="zh-TW" altLang="en-US" sz="2400" dirty="0">
                <a:solidFill>
                  <a:srgbClr val="2E2E2E"/>
                </a:solidFill>
                <a:latin typeface="微軟正黑體" panose="020B0604030504040204" pitchFamily="34" charset="-120"/>
                <a:ea typeface="微軟正黑體" panose="020B0604030504040204" pitchFamily="34" charset="-120"/>
              </a:rPr>
              <a:t> </a:t>
            </a:r>
            <a:r>
              <a:rPr lang="en-US" altLang="zh-TW" sz="2400" b="0" i="0" dirty="0">
                <a:solidFill>
                  <a:srgbClr val="2E2E2E"/>
                </a:solidFill>
                <a:effectLst/>
                <a:latin typeface="微軟正黑體" panose="020B0604030504040204" pitchFamily="34" charset="-120"/>
                <a:ea typeface="微軟正黑體" panose="020B0604030504040204" pitchFamily="34" charset="-120"/>
              </a:rPr>
              <a:t>2007</a:t>
            </a:r>
            <a:r>
              <a:rPr lang="zh-TW" altLang="en-US" sz="2400" b="0" i="0" dirty="0">
                <a:solidFill>
                  <a:srgbClr val="2E2E2E"/>
                </a:solidFill>
                <a:effectLst/>
                <a:latin typeface="微軟正黑體" panose="020B0604030504040204" pitchFamily="34" charset="-120"/>
                <a:ea typeface="微軟正黑體" panose="020B0604030504040204" pitchFamily="34" charset="-120"/>
              </a:rPr>
              <a:t>；</a:t>
            </a:r>
            <a:r>
              <a:rPr lang="en-US" altLang="zh-TW" sz="2400" b="0" i="0" dirty="0" err="1">
                <a:solidFill>
                  <a:srgbClr val="2E2E2E"/>
                </a:solidFill>
                <a:effectLst/>
                <a:latin typeface="微軟正黑體" panose="020B0604030504040204" pitchFamily="34" charset="-120"/>
                <a:ea typeface="微軟正黑體" panose="020B0604030504040204" pitchFamily="34" charset="-120"/>
              </a:rPr>
              <a:t>Törnros</a:t>
            </a:r>
            <a:r>
              <a:rPr lang="en-US" altLang="zh-TW" sz="2400" dirty="0">
                <a:solidFill>
                  <a:srgbClr val="2E2E2E"/>
                </a:solidFill>
                <a:latin typeface="微軟正黑體" panose="020B0604030504040204" pitchFamily="34" charset="-120"/>
                <a:ea typeface="微軟正黑體" panose="020B0604030504040204" pitchFamily="34" charset="-120"/>
              </a:rPr>
              <a:t>,</a:t>
            </a:r>
            <a:r>
              <a:rPr lang="zh-TW" altLang="en-US" sz="2400" dirty="0">
                <a:solidFill>
                  <a:srgbClr val="2E2E2E"/>
                </a:solidFill>
                <a:latin typeface="微軟正黑體" panose="020B0604030504040204" pitchFamily="34" charset="-120"/>
                <a:ea typeface="微軟正黑體" panose="020B0604030504040204" pitchFamily="34" charset="-120"/>
              </a:rPr>
              <a:t> </a:t>
            </a:r>
            <a:r>
              <a:rPr lang="en-US" altLang="zh-TW" sz="2400" b="0" i="0" dirty="0">
                <a:solidFill>
                  <a:srgbClr val="2E2E2E"/>
                </a:solidFill>
                <a:effectLst/>
                <a:latin typeface="微軟正黑體" panose="020B0604030504040204" pitchFamily="34" charset="-120"/>
                <a:ea typeface="微軟正黑體" panose="020B0604030504040204" pitchFamily="34" charset="-120"/>
              </a:rPr>
              <a:t>1998</a:t>
            </a:r>
            <a:r>
              <a:rPr lang="zh-TW" altLang="en-US" sz="2400" b="0" i="0" dirty="0">
                <a:solidFill>
                  <a:srgbClr val="2E2E2E"/>
                </a:solidFill>
                <a:effectLst/>
                <a:latin typeface="微軟正黑體" panose="020B0604030504040204" pitchFamily="34" charset="-120"/>
                <a:ea typeface="微軟正黑體" panose="020B0604030504040204" pitchFamily="34" charset="-120"/>
              </a:rPr>
              <a:t>）。</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這種感知速度調節是感知對策的速度管理（</a:t>
            </a:r>
            <a:r>
              <a:rPr lang="en-US" altLang="zh-TW" sz="2400" b="0" i="0" dirty="0">
                <a:solidFill>
                  <a:srgbClr val="2E2E2E"/>
                </a:solidFill>
                <a:effectLst/>
                <a:latin typeface="微軟正黑體" panose="020B0604030504040204" pitchFamily="34" charset="-120"/>
                <a:ea typeface="微軟正黑體" panose="020B0604030504040204" pitchFamily="34" charset="-120"/>
              </a:rPr>
              <a:t>Godley et al., 2004 </a:t>
            </a:r>
            <a:r>
              <a:rPr lang="zh-TW" altLang="en-US" sz="2400" dirty="0">
                <a:solidFill>
                  <a:srgbClr val="2E2E2E"/>
                </a:solidFill>
                <a:latin typeface="微軟正黑體" panose="020B0604030504040204" pitchFamily="34" charset="-120"/>
                <a:ea typeface="微軟正黑體" panose="020B0604030504040204" pitchFamily="34" charset="-120"/>
              </a:rPr>
              <a:t>；</a:t>
            </a:r>
            <a:r>
              <a:rPr lang="en-US" altLang="zh-TW" sz="2400" b="0" i="0" dirty="0">
                <a:solidFill>
                  <a:srgbClr val="2E2E2E"/>
                </a:solidFill>
                <a:effectLst/>
                <a:latin typeface="微軟正黑體" panose="020B0604030504040204" pitchFamily="34" charset="-120"/>
                <a:ea typeface="微軟正黑體" panose="020B0604030504040204" pitchFamily="34" charset="-120"/>
              </a:rPr>
              <a:t>Retting </a:t>
            </a:r>
            <a:r>
              <a:rPr lang="en-US" altLang="zh-TW" sz="2400" dirty="0">
                <a:solidFill>
                  <a:srgbClr val="2E2E2E"/>
                </a:solidFill>
                <a:latin typeface="微軟正黑體" panose="020B0604030504040204" pitchFamily="34" charset="-120"/>
                <a:ea typeface="微軟正黑體" panose="020B0604030504040204" pitchFamily="34" charset="-120"/>
              </a:rPr>
              <a:t>et</a:t>
            </a:r>
            <a:r>
              <a:rPr lang="zh-TW" altLang="en-US" sz="2400" dirty="0">
                <a:solidFill>
                  <a:srgbClr val="2E2E2E"/>
                </a:solidFill>
                <a:latin typeface="微軟正黑體" panose="020B0604030504040204" pitchFamily="34" charset="-120"/>
                <a:ea typeface="微軟正黑體" panose="020B0604030504040204" pitchFamily="34" charset="-120"/>
              </a:rPr>
              <a:t> </a:t>
            </a:r>
            <a:r>
              <a:rPr lang="en-US" altLang="zh-TW" sz="2400" dirty="0">
                <a:solidFill>
                  <a:srgbClr val="2E2E2E"/>
                </a:solidFill>
                <a:latin typeface="微軟正黑體" panose="020B0604030504040204" pitchFamily="34" charset="-120"/>
                <a:ea typeface="微軟正黑體" panose="020B0604030504040204" pitchFamily="34" charset="-120"/>
              </a:rPr>
              <a:t>al.,</a:t>
            </a:r>
            <a:r>
              <a:rPr lang="zh-TW" altLang="en-US" sz="2400" dirty="0">
                <a:solidFill>
                  <a:srgbClr val="2E2E2E"/>
                </a:solidFill>
                <a:latin typeface="微軟正黑體" panose="020B0604030504040204" pitchFamily="34" charset="-120"/>
                <a:ea typeface="微軟正黑體" panose="020B0604030504040204" pitchFamily="34" charset="-120"/>
              </a:rPr>
              <a:t> </a:t>
            </a:r>
            <a:r>
              <a:rPr lang="en-US" altLang="zh-TW" sz="2400" b="0" i="0" dirty="0">
                <a:solidFill>
                  <a:srgbClr val="2E2E2E"/>
                </a:solidFill>
                <a:effectLst/>
                <a:latin typeface="微軟正黑體" panose="020B0604030504040204" pitchFamily="34" charset="-120"/>
                <a:ea typeface="微軟正黑體" panose="020B0604030504040204" pitchFamily="34" charset="-120"/>
              </a:rPr>
              <a:t>2000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），因此</a:t>
            </a:r>
            <a:r>
              <a:rPr lang="zh-TW" altLang="en-US" sz="2400" dirty="0">
                <a:solidFill>
                  <a:srgbClr val="2E2E2E"/>
                </a:solidFill>
                <a:latin typeface="微軟正黑體" panose="020B0604030504040204" pitchFamily="34" charset="-120"/>
                <a:ea typeface="微軟正黑體" panose="020B0604030504040204" pitchFamily="34" charset="-120"/>
              </a:rPr>
              <a:t>反</a:t>
            </a:r>
            <a:r>
              <a:rPr lang="zh-TW" altLang="en-US" sz="2400" b="0" i="0" dirty="0">
                <a:solidFill>
                  <a:srgbClr val="2E2E2E"/>
                </a:solidFill>
                <a:effectLst/>
                <a:latin typeface="微軟正黑體" panose="020B0604030504040204" pitchFamily="34" charset="-120"/>
                <a:ea typeface="微軟正黑體" panose="020B0604030504040204" pitchFamily="34" charset="-120"/>
              </a:rPr>
              <a:t>應隧道的速度降低被包括在本實驗中，以評估駕駛員對程序化駕駛的反應。</a:t>
            </a:r>
            <a:endParaRPr lang="zh-TW" altLang="en-US" sz="2400" dirty="0">
              <a:latin typeface="微軟正黑體" panose="020B0604030504040204" pitchFamily="34" charset="-120"/>
              <a:ea typeface="微軟正黑體" panose="020B0604030504040204" pitchFamily="34" charset="-120"/>
            </a:endParaRPr>
          </a:p>
          <a:p>
            <a:pPr marL="342900" indent="-342900">
              <a:lnSpc>
                <a:spcPct val="125000"/>
              </a:lnSpc>
              <a:buFont typeface="Arial" panose="020B0604020202020204" pitchFamily="34" charset="0"/>
              <a:buChar char="•"/>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076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259113" cy="821572"/>
          </a:xfrm>
          <a:prstGeom prst="rect">
            <a:avLst/>
          </a:prstGeom>
        </p:spPr>
        <p:txBody>
          <a:bodyPr wrap="square">
            <a:spAutoFit/>
          </a:bodyPr>
          <a:lstStyle/>
          <a:p>
            <a:pPr lvl="0">
              <a:lnSpc>
                <a:spcPct val="150000"/>
              </a:lnSpc>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程序</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14699" y="1050172"/>
            <a:ext cx="10762593" cy="5125890"/>
          </a:xfrm>
          <a:prstGeom prst="rect">
            <a:avLst/>
          </a:prstGeom>
          <a:noFill/>
        </p:spPr>
        <p:txBody>
          <a:bodyPr wrap="square">
            <a:spAutoFit/>
          </a:bodyPr>
          <a:lstStyle/>
          <a:p>
            <a:pPr marL="457200" indent="-457200">
              <a:lnSpc>
                <a:spcPct val="125000"/>
              </a:lnSpc>
              <a:buFont typeface="+mj-lt"/>
              <a:buAutoNum type="arabicPeriod"/>
            </a:pPr>
            <a:r>
              <a:rPr lang="zh-TW" altLang="en-US" sz="2400" dirty="0">
                <a:latin typeface="微軟正黑體" panose="020B0604030504040204" pitchFamily="34" charset="-120"/>
                <a:ea typeface="微軟正黑體" panose="020B0604030504040204" pitchFamily="34" charset="-120"/>
              </a:rPr>
              <a:t>填寫同意書和一份關於自我背景的簡短調查問卷。</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25000"/>
              </a:lnSpc>
              <a:buFont typeface="+mj-lt"/>
              <a:buAutoNum type="arabicPeriod"/>
            </a:pPr>
            <a:r>
              <a:rPr lang="zh-TW" altLang="en-US" sz="2400" dirty="0">
                <a:latin typeface="微軟正黑體" panose="020B0604030504040204" pitchFamily="34" charset="-120"/>
                <a:ea typeface="微軟正黑體" panose="020B0604030504040204" pitchFamily="34" charset="-120"/>
              </a:rPr>
              <a:t>駕駛練習。直到操作模擬器感到舒適為止（</a:t>
            </a:r>
            <a:r>
              <a:rPr lang="en-US" altLang="zh-TW" sz="2400" dirty="0">
                <a:latin typeface="微軟正黑體" panose="020B0604030504040204" pitchFamily="34" charset="-120"/>
                <a:ea typeface="微軟正黑體" panose="020B0604030504040204" pitchFamily="34" charset="-120"/>
              </a:rPr>
              <a:t>5-10 </a:t>
            </a:r>
            <a:r>
              <a:rPr lang="zh-TW" altLang="en-US" sz="2400" dirty="0">
                <a:latin typeface="微軟正黑體" panose="020B0604030504040204" pitchFamily="34" charset="-120"/>
                <a:ea typeface="微軟正黑體" panose="020B0604030504040204" pitchFamily="34" charset="-120"/>
              </a:rPr>
              <a:t>分鐘）。</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25000"/>
              </a:lnSpc>
              <a:buFont typeface="+mj-lt"/>
              <a:buAutoNum type="arabicPeriod"/>
            </a:pPr>
            <a:r>
              <a:rPr lang="zh-TW" altLang="en-US" sz="2400" dirty="0">
                <a:latin typeface="微軟正黑體" panose="020B0604030504040204" pitchFamily="34" charset="-120"/>
                <a:ea typeface="微軟正黑體" panose="020B0604030504040204" pitchFamily="34" charset="-120"/>
              </a:rPr>
              <a:t>正式實驗行駛</a:t>
            </a:r>
            <a:r>
              <a:rPr lang="zh-TW" altLang="en-US" sz="2400" dirty="0">
                <a:solidFill>
                  <a:schemeClr val="accent2"/>
                </a:solidFill>
                <a:latin typeface="微軟正黑體" panose="020B0604030504040204" pitchFamily="34" charset="-120"/>
                <a:ea typeface="微軟正黑體" panose="020B0604030504040204" pitchFamily="34" charset="-120"/>
              </a:rPr>
              <a:t>兩段</a:t>
            </a:r>
            <a:r>
              <a:rPr lang="en-US" altLang="zh-TW" sz="2400" dirty="0">
                <a:solidFill>
                  <a:schemeClr val="accent2"/>
                </a:solidFill>
                <a:latin typeface="微軟正黑體" panose="020B0604030504040204" pitchFamily="34" charset="-120"/>
                <a:ea typeface="微軟正黑體" panose="020B0604030504040204" pitchFamily="34" charset="-120"/>
              </a:rPr>
              <a:t>12km</a:t>
            </a:r>
            <a:r>
              <a:rPr lang="zh-TW" altLang="en-US" sz="2400" dirty="0">
                <a:latin typeface="微軟正黑體" panose="020B0604030504040204" pitchFamily="34" charset="-120"/>
                <a:ea typeface="微軟正黑體" panose="020B0604030504040204" pitchFamily="34" charset="-120"/>
              </a:rPr>
              <a:t>的道路，中間休息</a:t>
            </a:r>
            <a:r>
              <a:rPr lang="en-US" altLang="zh-TW" sz="2400" dirty="0">
                <a:latin typeface="微軟正黑體" panose="020B0604030504040204" pitchFamily="34" charset="-120"/>
                <a:ea typeface="微軟正黑體" panose="020B0604030504040204" pitchFamily="34" charset="-120"/>
              </a:rPr>
              <a:t>2-5min</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nSpc>
                <a:spcPct val="125000"/>
              </a:lnSpc>
            </a:pPr>
            <a:r>
              <a:rPr lang="zh-TW" altLang="en-US" sz="2400" dirty="0">
                <a:latin typeface="微軟正黑體" panose="020B0604030504040204" pitchFamily="34" charset="-120"/>
                <a:ea typeface="微軟正黑體" panose="020B0604030504040204" pitchFamily="34" charset="-120"/>
              </a:rPr>
              <a:t>*參​​與者被指示在模擬器中駕駛，就像駕駛自己的汽車一樣。可以進行超車。</a:t>
            </a:r>
            <a:endParaRPr lang="en-US" altLang="zh-TW" sz="2400" dirty="0">
              <a:latin typeface="微軟正黑體" panose="020B0604030504040204" pitchFamily="34" charset="-120"/>
              <a:ea typeface="微軟正黑體" panose="020B0604030504040204" pitchFamily="34" charset="-120"/>
            </a:endParaRPr>
          </a:p>
          <a:p>
            <a:pPr>
              <a:lnSpc>
                <a:spcPct val="125000"/>
              </a:lnSpc>
            </a:pPr>
            <a:r>
              <a:rPr lang="zh-TW" altLang="en-US" sz="2400" dirty="0">
                <a:latin typeface="微軟正黑體" panose="020B0604030504040204" pitchFamily="34" charset="-120"/>
                <a:ea typeface="微軟正黑體" panose="020B0604030504040204" pitchFamily="34" charset="-120"/>
              </a:rPr>
              <a:t>*當他們注意到任何有趣的、不尋常的、危險的或福斯金龜車，他們還被要求按喇叭，並大聲說出它的名字。每個檢測動作的時間和道路位置由電腦，命名的項目由實驗者手動記錄</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25000"/>
              </a:lnSpc>
              <a:buFont typeface="+mj-lt"/>
              <a:buAutoNum type="arabicPeriod" startAt="4"/>
            </a:pPr>
            <a:r>
              <a:rPr lang="zh-TW" altLang="en-US" sz="2400" dirty="0">
                <a:latin typeface="微軟正黑體" panose="020B0604030504040204" pitchFamily="34" charset="-120"/>
                <a:ea typeface="微軟正黑體" panose="020B0604030504040204" pitchFamily="34" charset="-120"/>
              </a:rPr>
              <a:t>實驗後對</a:t>
            </a:r>
            <a:r>
              <a:rPr lang="zh-TW" altLang="en-US" sz="2400" dirty="0">
                <a:solidFill>
                  <a:schemeClr val="accent2"/>
                </a:solidFill>
                <a:latin typeface="微軟正黑體" panose="020B0604030504040204" pitchFamily="34" charset="-120"/>
                <a:ea typeface="微軟正黑體" panose="020B0604030504040204" pitchFamily="34" charset="-120"/>
              </a:rPr>
              <a:t>駕駛難度進行評分</a:t>
            </a:r>
            <a:r>
              <a:rPr lang="zh-TW" altLang="en-US" sz="2400" dirty="0">
                <a:latin typeface="微軟正黑體" panose="020B0604030504040204" pitchFamily="34" charset="-120"/>
                <a:ea typeface="微軟正黑體" panose="020B0604030504040204" pitchFamily="34" charset="-120"/>
              </a:rPr>
              <a:t>，分為 </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容易到 </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分</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非常困難（改編自查爾頓</a:t>
            </a:r>
            <a:r>
              <a:rPr lang="en-US" altLang="zh-TW" sz="2400" dirty="0">
                <a:latin typeface="微軟正黑體" panose="020B0604030504040204" pitchFamily="34" charset="-120"/>
                <a:ea typeface="微軟正黑體" panose="020B0604030504040204" pitchFamily="34" charset="-120"/>
              </a:rPr>
              <a:t>, 2004 </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25000"/>
              </a:lnSpc>
              <a:buFont typeface="+mj-lt"/>
              <a:buAutoNum type="arabicPeriod" startAt="4"/>
            </a:pPr>
            <a:r>
              <a:rPr lang="zh-TW" altLang="en-US" sz="2400" dirty="0">
                <a:latin typeface="微軟正黑體" panose="020B0604030504040204" pitchFamily="34" charset="-120"/>
                <a:ea typeface="微軟正黑體" panose="020B0604030504040204" pitchFamily="34" charset="-120"/>
              </a:rPr>
              <a:t>參與者被問及他們是否對他們的駕駛有任何其他評論，並獲得了 </a:t>
            </a:r>
            <a:r>
              <a:rPr lang="en-US" altLang="zh-TW" sz="2400" dirty="0">
                <a:latin typeface="微軟正黑體" panose="020B0604030504040204" pitchFamily="34" charset="-120"/>
                <a:ea typeface="微軟正黑體" panose="020B0604030504040204" pitchFamily="34" charset="-120"/>
              </a:rPr>
              <a:t>10 </a:t>
            </a:r>
            <a:r>
              <a:rPr lang="zh-TW" altLang="en-US" sz="2400" dirty="0">
                <a:latin typeface="微軟正黑體" panose="020B0604030504040204" pitchFamily="34" charset="-120"/>
                <a:ea typeface="微軟正黑體" panose="020B0604030504040204" pitchFamily="34" charset="-120"/>
              </a:rPr>
              <a:t>美元的禮券。</a:t>
            </a:r>
          </a:p>
        </p:txBody>
      </p:sp>
    </p:spTree>
    <p:extLst>
      <p:ext uri="{BB962C8B-B14F-4D97-AF65-F5344CB8AC3E}">
        <p14:creationId xmlns:p14="http://schemas.microsoft.com/office/powerpoint/2010/main" val="495453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駕駛難度等級</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2083750" y="4736455"/>
            <a:ext cx="2539278" cy="461665"/>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駕駛難度等級</a:t>
            </a:r>
          </a:p>
        </p:txBody>
      </p:sp>
      <p:pic>
        <p:nvPicPr>
          <p:cNvPr id="3" name="圖片 2">
            <a:extLst>
              <a:ext uri="{FF2B5EF4-FFF2-40B4-BE49-F238E27FC236}">
                <a16:creationId xmlns:a16="http://schemas.microsoft.com/office/drawing/2014/main" id="{6EE79A24-7080-4044-97DE-AF7F22E81984}"/>
              </a:ext>
            </a:extLst>
          </p:cNvPr>
          <p:cNvPicPr>
            <a:picLocks noChangeAspect="1"/>
          </p:cNvPicPr>
          <p:nvPr/>
        </p:nvPicPr>
        <p:blipFill>
          <a:blip r:embed="rId3"/>
          <a:stretch>
            <a:fillRect/>
          </a:stretch>
        </p:blipFill>
        <p:spPr>
          <a:xfrm>
            <a:off x="313276" y="1267876"/>
            <a:ext cx="5547841" cy="3406435"/>
          </a:xfrm>
          <a:prstGeom prst="rect">
            <a:avLst/>
          </a:prstGeom>
        </p:spPr>
      </p:pic>
      <p:sp>
        <p:nvSpPr>
          <p:cNvPr id="16" name="文字方塊 15">
            <a:extLst>
              <a:ext uri="{FF2B5EF4-FFF2-40B4-BE49-F238E27FC236}">
                <a16:creationId xmlns:a16="http://schemas.microsoft.com/office/drawing/2014/main" id="{D7879595-2297-41F5-8331-7DC9FB6CAE45}"/>
              </a:ext>
            </a:extLst>
          </p:cNvPr>
          <p:cNvSpPr txBox="1"/>
          <p:nvPr/>
        </p:nvSpPr>
        <p:spPr>
          <a:xfrm>
            <a:off x="5969998" y="1507958"/>
            <a:ext cx="5539597" cy="33484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專家組的參與者對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個劇本的駕駛難度的</a:t>
            </a:r>
            <a:r>
              <a:rPr lang="zh-TW" altLang="en-US" sz="2400" dirty="0">
                <a:solidFill>
                  <a:schemeClr val="accent2"/>
                </a:solidFill>
                <a:latin typeface="微軟正黑體" panose="020B0604030504040204" pitchFamily="34" charset="-120"/>
                <a:ea typeface="微軟正黑體" panose="020B0604030504040204" pitchFamily="34" charset="-120"/>
              </a:rPr>
              <a:t>評分逐漸降低</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唯一的例外是改變道路視覺外觀的兩個會話（陌生道路）和他們在開車時進行免提手機通話的兩個會話（對話場景）。</a:t>
            </a:r>
          </a:p>
        </p:txBody>
      </p:sp>
    </p:spTree>
    <p:extLst>
      <p:ext uri="{BB962C8B-B14F-4D97-AF65-F5344CB8AC3E}">
        <p14:creationId xmlns:p14="http://schemas.microsoft.com/office/powerpoint/2010/main" val="41916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駕駛難度等級</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6613907" y="5114852"/>
            <a:ext cx="5381301" cy="1200329"/>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專家組在第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次劇本中的評分與休閒組參與者在第一次會話中對相同駕駛場景的評分的比較。</a:t>
            </a:r>
          </a:p>
        </p:txBody>
      </p:sp>
      <p:pic>
        <p:nvPicPr>
          <p:cNvPr id="3" name="圖片 2">
            <a:extLst>
              <a:ext uri="{FF2B5EF4-FFF2-40B4-BE49-F238E27FC236}">
                <a16:creationId xmlns:a16="http://schemas.microsoft.com/office/drawing/2014/main" id="{4F733A03-D4E6-4208-907C-8F1013F111AD}"/>
              </a:ext>
            </a:extLst>
          </p:cNvPr>
          <p:cNvPicPr>
            <a:picLocks noChangeAspect="1"/>
          </p:cNvPicPr>
          <p:nvPr/>
        </p:nvPicPr>
        <p:blipFill>
          <a:blip r:embed="rId3"/>
          <a:stretch>
            <a:fillRect/>
          </a:stretch>
        </p:blipFill>
        <p:spPr>
          <a:xfrm>
            <a:off x="6221998" y="781537"/>
            <a:ext cx="5464013" cy="4084674"/>
          </a:xfrm>
          <a:prstGeom prst="rect">
            <a:avLst/>
          </a:prstGeom>
        </p:spPr>
      </p:pic>
      <p:sp>
        <p:nvSpPr>
          <p:cNvPr id="16" name="文字方塊 15">
            <a:extLst>
              <a:ext uri="{FF2B5EF4-FFF2-40B4-BE49-F238E27FC236}">
                <a16:creationId xmlns:a16="http://schemas.microsoft.com/office/drawing/2014/main" id="{CE0FDEAC-1BD3-48E3-81AC-F830643B35A7}"/>
              </a:ext>
            </a:extLst>
          </p:cNvPr>
          <p:cNvSpPr txBox="1"/>
          <p:nvPr/>
        </p:nvSpPr>
        <p:spPr>
          <a:xfrm>
            <a:off x="505989" y="2039044"/>
            <a:ext cx="5564500" cy="212365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專家組的評分（平均值 </a:t>
            </a:r>
            <a:r>
              <a:rPr lang="en-US" altLang="zh-TW" sz="2400" dirty="0">
                <a:latin typeface="微軟正黑體" panose="020B0604030504040204" pitchFamily="34" charset="-120"/>
                <a:ea typeface="微軟正黑體" panose="020B0604030504040204" pitchFamily="34" charset="-120"/>
              </a:rPr>
              <a:t>= 1.19</a:t>
            </a:r>
            <a:r>
              <a:rPr lang="zh-TW" altLang="en-US" sz="2400" dirty="0">
                <a:latin typeface="微軟正黑體" panose="020B0604030504040204" pitchFamily="34" charset="-120"/>
                <a:ea typeface="微軟正黑體" panose="020B0604030504040204" pitchFamily="34" charset="-120"/>
              </a:rPr>
              <a:t>）</a:t>
            </a:r>
            <a:r>
              <a:rPr lang="zh-TW" altLang="en-US" sz="2400" dirty="0">
                <a:solidFill>
                  <a:schemeClr val="accent2"/>
                </a:solidFill>
                <a:latin typeface="微軟正黑體" panose="020B0604030504040204" pitchFamily="34" charset="-120"/>
                <a:ea typeface="微軟正黑體" panose="020B0604030504040204" pitchFamily="34" charset="-120"/>
              </a:rPr>
              <a:t>顯著低於</a:t>
            </a:r>
            <a:r>
              <a:rPr lang="zh-TW" altLang="en-US" sz="2400" dirty="0">
                <a:latin typeface="微軟正黑體" panose="020B0604030504040204" pitchFamily="34" charset="-120"/>
                <a:ea typeface="微軟正黑體" panose="020B0604030504040204" pitchFamily="34" charset="-120"/>
              </a:rPr>
              <a:t>休閒組（平均值 </a:t>
            </a:r>
            <a:r>
              <a:rPr lang="en-US" altLang="zh-TW" sz="2400" dirty="0">
                <a:latin typeface="微軟正黑體" panose="020B0604030504040204" pitchFamily="34" charset="-120"/>
                <a:ea typeface="微軟正黑體" panose="020B0604030504040204" pitchFamily="34" charset="-120"/>
              </a:rPr>
              <a:t>=  3.00</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F (1,18)  =  18.962, p  &lt;  0.001</a:t>
            </a:r>
            <a:endParaRPr lang="zh-TW" altLang="en-US"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986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檢測任務</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889994" y="1006543"/>
            <a:ext cx="6732931" cy="168648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專家組的平均檢測概率在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個會話中普遍增加（儘管在最後一個會話中檢測性能顯著下降）。</a:t>
            </a:r>
          </a:p>
        </p:txBody>
      </p:sp>
      <p:pic>
        <p:nvPicPr>
          <p:cNvPr id="3" name="圖片 2">
            <a:extLst>
              <a:ext uri="{FF2B5EF4-FFF2-40B4-BE49-F238E27FC236}">
                <a16:creationId xmlns:a16="http://schemas.microsoft.com/office/drawing/2014/main" id="{F38910A7-5855-4318-9902-57824155FA1D}"/>
              </a:ext>
            </a:extLst>
          </p:cNvPr>
          <p:cNvPicPr>
            <a:picLocks noChangeAspect="1"/>
          </p:cNvPicPr>
          <p:nvPr/>
        </p:nvPicPr>
        <p:blipFill>
          <a:blip r:embed="rId3"/>
          <a:stretch>
            <a:fillRect/>
          </a:stretch>
        </p:blipFill>
        <p:spPr>
          <a:xfrm>
            <a:off x="7730898" y="464428"/>
            <a:ext cx="4016088" cy="2530059"/>
          </a:xfrm>
          <a:prstGeom prst="rect">
            <a:avLst/>
          </a:prstGeom>
        </p:spPr>
      </p:pic>
      <p:sp>
        <p:nvSpPr>
          <p:cNvPr id="19" name="文字方塊 18">
            <a:extLst>
              <a:ext uri="{FF2B5EF4-FFF2-40B4-BE49-F238E27FC236}">
                <a16:creationId xmlns:a16="http://schemas.microsoft.com/office/drawing/2014/main" id="{8DB81AD4-38F4-4007-AFBC-A1857EF71FE9}"/>
              </a:ext>
            </a:extLst>
          </p:cNvPr>
          <p:cNvSpPr txBox="1"/>
          <p:nvPr/>
        </p:nvSpPr>
        <p:spPr>
          <a:xfrm>
            <a:off x="8680176" y="2994487"/>
            <a:ext cx="3174783" cy="400110"/>
          </a:xfrm>
          <a:prstGeom prst="rect">
            <a:avLst/>
          </a:prstGeom>
          <a:noFill/>
        </p:spPr>
        <p:txBody>
          <a:bodyPr wrap="square">
            <a:spAutoFit/>
          </a:bodyPr>
          <a:lstStyle/>
          <a:p>
            <a:r>
              <a:rPr lang="zh-TW" altLang="en-US" sz="2000" b="0" i="0" dirty="0">
                <a:solidFill>
                  <a:srgbClr val="2E2E2E"/>
                </a:solidFill>
                <a:effectLst/>
                <a:latin typeface="微軟正黑體" panose="020B0604030504040204" pitchFamily="34" charset="-120"/>
                <a:ea typeface="微軟正黑體" panose="020B0604030504040204" pitchFamily="34" charset="-120"/>
              </a:rPr>
              <a:t>車輛檢測任務概率</a:t>
            </a:r>
            <a:endParaRPr lang="zh-TW" altLang="en-US" sz="20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6E3B4954-3E61-4A94-A91B-F14468D76166}"/>
              </a:ext>
            </a:extLst>
          </p:cNvPr>
          <p:cNvPicPr>
            <a:picLocks noChangeAspect="1"/>
          </p:cNvPicPr>
          <p:nvPr/>
        </p:nvPicPr>
        <p:blipFill>
          <a:blip r:embed="rId4"/>
          <a:stretch>
            <a:fillRect/>
          </a:stretch>
        </p:blipFill>
        <p:spPr>
          <a:xfrm>
            <a:off x="196785" y="2824228"/>
            <a:ext cx="4111264" cy="3639069"/>
          </a:xfrm>
          <a:prstGeom prst="rect">
            <a:avLst/>
          </a:prstGeom>
        </p:spPr>
      </p:pic>
      <p:sp>
        <p:nvSpPr>
          <p:cNvPr id="20" name="文字方塊 19">
            <a:extLst>
              <a:ext uri="{FF2B5EF4-FFF2-40B4-BE49-F238E27FC236}">
                <a16:creationId xmlns:a16="http://schemas.microsoft.com/office/drawing/2014/main" id="{4451E41D-FB68-4A26-B925-9002B2ED7D32}"/>
              </a:ext>
            </a:extLst>
          </p:cNvPr>
          <p:cNvSpPr txBox="1"/>
          <p:nvPr/>
        </p:nvSpPr>
        <p:spPr>
          <a:xfrm>
            <a:off x="1172053" y="6322102"/>
            <a:ext cx="2090393" cy="369332"/>
          </a:xfrm>
          <a:prstGeom prst="rect">
            <a:avLst/>
          </a:prstGeom>
          <a:noFill/>
        </p:spPr>
        <p:txBody>
          <a:bodyPr wrap="square">
            <a:spAutoFit/>
          </a:bodyPr>
          <a:lstStyle/>
          <a:p>
            <a:r>
              <a:rPr lang="zh-TW" altLang="en-US" b="0" i="0" dirty="0">
                <a:solidFill>
                  <a:srgbClr val="323232"/>
                </a:solidFill>
                <a:effectLst/>
                <a:latin typeface="微軟正黑體" panose="020B0604030504040204" pitchFamily="34" charset="-120"/>
                <a:ea typeface="微軟正黑體" panose="020B0604030504040204" pitchFamily="34" charset="-120"/>
              </a:rPr>
              <a:t>檢測距離</a:t>
            </a:r>
            <a:endParaRPr lang="zh-TW" altLang="en-US" dirty="0">
              <a:latin typeface="微軟正黑體" panose="020B0604030504040204" pitchFamily="34" charset="-120"/>
              <a:ea typeface="微軟正黑體" panose="020B0604030504040204" pitchFamily="34" charset="-120"/>
            </a:endParaRPr>
          </a:p>
        </p:txBody>
      </p:sp>
      <p:sp>
        <p:nvSpPr>
          <p:cNvPr id="21" name="文字方塊 20">
            <a:extLst>
              <a:ext uri="{FF2B5EF4-FFF2-40B4-BE49-F238E27FC236}">
                <a16:creationId xmlns:a16="http://schemas.microsoft.com/office/drawing/2014/main" id="{9578BF4D-52AA-4EB3-AB8F-7B6B9B489C06}"/>
              </a:ext>
            </a:extLst>
          </p:cNvPr>
          <p:cNvSpPr txBox="1"/>
          <p:nvPr/>
        </p:nvSpPr>
        <p:spPr>
          <a:xfrm>
            <a:off x="4115532" y="4312038"/>
            <a:ext cx="6732931" cy="57849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檢測距離在 </a:t>
            </a:r>
            <a:r>
              <a:rPr lang="en-US" altLang="zh-TW" sz="2400" dirty="0">
                <a:latin typeface="微軟正黑體" panose="020B0604030504040204" pitchFamily="34" charset="-120"/>
                <a:ea typeface="微軟正黑體" panose="020B0604030504040204" pitchFamily="34" charset="-120"/>
              </a:rPr>
              <a:t>20 </a:t>
            </a:r>
            <a:r>
              <a:rPr lang="zh-TW" altLang="en-US" sz="2400" dirty="0">
                <a:latin typeface="微軟正黑體" panose="020B0604030504040204" pitchFamily="34" charset="-120"/>
                <a:ea typeface="微軟正黑體" panose="020B0604030504040204" pitchFamily="34" charset="-120"/>
              </a:rPr>
              <a:t>個會話中普遍增加</a:t>
            </a:r>
          </a:p>
        </p:txBody>
      </p:sp>
    </p:spTree>
    <p:extLst>
      <p:ext uri="{BB962C8B-B14F-4D97-AF65-F5344CB8AC3E}">
        <p14:creationId xmlns:p14="http://schemas.microsoft.com/office/powerpoint/2010/main" val="37244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車速和車道位置</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6972125" y="3095833"/>
            <a:ext cx="5381301" cy="400110"/>
          </a:xfrm>
          <a:prstGeom prst="rect">
            <a:avLst/>
          </a:prstGeom>
          <a:noFill/>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南部道路場景的平均速度</a:t>
            </a:r>
          </a:p>
        </p:txBody>
      </p:sp>
      <p:sp>
        <p:nvSpPr>
          <p:cNvPr id="16" name="文字方塊 15">
            <a:extLst>
              <a:ext uri="{FF2B5EF4-FFF2-40B4-BE49-F238E27FC236}">
                <a16:creationId xmlns:a16="http://schemas.microsoft.com/office/drawing/2014/main" id="{CE0FDEAC-1BD3-48E3-81AC-F830643B35A7}"/>
              </a:ext>
            </a:extLst>
          </p:cNvPr>
          <p:cNvSpPr txBox="1"/>
          <p:nvPr/>
        </p:nvSpPr>
        <p:spPr>
          <a:xfrm>
            <a:off x="657498" y="968555"/>
            <a:ext cx="5564500" cy="224048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在整個實驗期間，參與者的平均速度幾乎沒有大幅增加。</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評估平均速度與八位專家參與者完成</a:t>
            </a: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速度的任何變化，並未有顯著差異</a:t>
            </a:r>
            <a:endParaRPr lang="en-US" altLang="zh-TW" sz="2400" dirty="0">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6091F450-F25B-4596-AE70-9F3F0CF257AE}"/>
              </a:ext>
            </a:extLst>
          </p:cNvPr>
          <p:cNvPicPr>
            <a:picLocks noChangeAspect="1"/>
          </p:cNvPicPr>
          <p:nvPr/>
        </p:nvPicPr>
        <p:blipFill>
          <a:blip r:embed="rId3"/>
          <a:stretch>
            <a:fillRect/>
          </a:stretch>
        </p:blipFill>
        <p:spPr>
          <a:xfrm>
            <a:off x="6171484" y="584000"/>
            <a:ext cx="5425910" cy="2461473"/>
          </a:xfrm>
          <a:prstGeom prst="rect">
            <a:avLst/>
          </a:prstGeom>
        </p:spPr>
      </p:pic>
      <p:sp>
        <p:nvSpPr>
          <p:cNvPr id="19" name="文字方塊 18">
            <a:extLst>
              <a:ext uri="{FF2B5EF4-FFF2-40B4-BE49-F238E27FC236}">
                <a16:creationId xmlns:a16="http://schemas.microsoft.com/office/drawing/2014/main" id="{1A6E92E5-6032-4015-9182-AB9BCD61C7DC}"/>
              </a:ext>
            </a:extLst>
          </p:cNvPr>
          <p:cNvSpPr txBox="1"/>
          <p:nvPr/>
        </p:nvSpPr>
        <p:spPr>
          <a:xfrm>
            <a:off x="5262277" y="4199229"/>
            <a:ext cx="6732931" cy="168648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參與者從第一個場景到第二個場景的平均速度增加了 </a:t>
            </a:r>
            <a:r>
              <a:rPr lang="en-US" altLang="zh-TW" sz="2400" dirty="0">
                <a:latin typeface="微軟正黑體" panose="020B0604030504040204" pitchFamily="34" charset="-120"/>
                <a:ea typeface="微軟正黑體" panose="020B0604030504040204" pitchFamily="34" charset="-120"/>
              </a:rPr>
              <a:t>2.92</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小時。表明這種變化有顯著差異 </a:t>
            </a:r>
            <a:r>
              <a:rPr lang="en-US" altLang="zh-TW" sz="2400" dirty="0">
                <a:latin typeface="微軟正黑體" panose="020B0604030504040204" pitchFamily="34" charset="-120"/>
                <a:ea typeface="微軟正黑體" panose="020B0604030504040204" pitchFamily="34" charset="-120"/>
              </a:rPr>
              <a:t>[ F (1, 8)  =  6.304, p  &lt;  0.05]</a:t>
            </a:r>
            <a:r>
              <a:rPr lang="zh-TW" altLang="en-US" sz="2400" dirty="0">
                <a:latin typeface="微軟正黑體" panose="020B0604030504040204" pitchFamily="34" charset="-120"/>
                <a:ea typeface="微軟正黑體" panose="020B0604030504040204" pitchFamily="34" charset="-120"/>
              </a:rPr>
              <a:t>。</a:t>
            </a:r>
          </a:p>
        </p:txBody>
      </p:sp>
      <p:pic>
        <p:nvPicPr>
          <p:cNvPr id="20" name="圖片 19">
            <a:extLst>
              <a:ext uri="{FF2B5EF4-FFF2-40B4-BE49-F238E27FC236}">
                <a16:creationId xmlns:a16="http://schemas.microsoft.com/office/drawing/2014/main" id="{1A5FB24D-CAB2-4764-A13F-D198F9F88DA1}"/>
              </a:ext>
            </a:extLst>
          </p:cNvPr>
          <p:cNvPicPr>
            <a:picLocks noChangeAspect="1"/>
          </p:cNvPicPr>
          <p:nvPr/>
        </p:nvPicPr>
        <p:blipFill>
          <a:blip r:embed="rId4"/>
          <a:stretch>
            <a:fillRect/>
          </a:stretch>
        </p:blipFill>
        <p:spPr>
          <a:xfrm>
            <a:off x="657498" y="3329023"/>
            <a:ext cx="4557155" cy="2933954"/>
          </a:xfrm>
          <a:prstGeom prst="rect">
            <a:avLst/>
          </a:prstGeom>
        </p:spPr>
      </p:pic>
    </p:spTree>
    <p:extLst>
      <p:ext uri="{BB962C8B-B14F-4D97-AF65-F5344CB8AC3E}">
        <p14:creationId xmlns:p14="http://schemas.microsoft.com/office/powerpoint/2010/main" val="326369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感性調速</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6" name="文字方塊 15">
            <a:extLst>
              <a:ext uri="{FF2B5EF4-FFF2-40B4-BE49-F238E27FC236}">
                <a16:creationId xmlns:a16="http://schemas.microsoft.com/office/drawing/2014/main" id="{CE0FDEAC-1BD3-48E3-81AC-F830643B35A7}"/>
              </a:ext>
            </a:extLst>
          </p:cNvPr>
          <p:cNvSpPr txBox="1"/>
          <p:nvPr/>
        </p:nvSpPr>
        <p:spPr>
          <a:xfrm>
            <a:off x="657498" y="1236179"/>
            <a:ext cx="5564500" cy="1938992"/>
          </a:xfrm>
          <a:prstGeom prst="rect">
            <a:avLst/>
          </a:prstGeom>
          <a:noFill/>
        </p:spPr>
        <p:txBody>
          <a:bodyPr wrap="square">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受測者行經隧道的次數增加，參與者表現出更大的速度降低。</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劇本 </a:t>
            </a:r>
            <a:r>
              <a:rPr lang="en-US" altLang="zh-TW" sz="2400" dirty="0">
                <a:latin typeface="微軟正黑體" panose="020B0604030504040204" pitchFamily="34" charset="-120"/>
                <a:ea typeface="微軟正黑體" panose="020B0604030504040204" pitchFamily="34" charset="-120"/>
              </a:rPr>
              <a:t>19 </a:t>
            </a:r>
            <a:r>
              <a:rPr lang="zh-TW" altLang="en-US" sz="2400" dirty="0">
                <a:latin typeface="微軟正黑體" panose="020B0604030504040204" pitchFamily="34" charset="-120"/>
                <a:ea typeface="微軟正黑體" panose="020B0604030504040204" pitchFamily="34" charset="-120"/>
              </a:rPr>
              <a:t>是一個使用手機對話場景，對​​隧道的響應產生了最大的減速。</a:t>
            </a:r>
            <a:r>
              <a:rPr lang="en-US" altLang="zh-TW" sz="2400" dirty="0">
                <a:latin typeface="微軟正黑體" panose="020B0604030504040204" pitchFamily="34" charset="-120"/>
                <a:ea typeface="微軟正黑體" panose="020B0604030504040204" pitchFamily="34" charset="-120"/>
              </a:rPr>
              <a:t>F (1, 7)  =  33.198, p  &lt;  0.001</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
        <p:nvSpPr>
          <p:cNvPr id="19" name="文字方塊 18">
            <a:extLst>
              <a:ext uri="{FF2B5EF4-FFF2-40B4-BE49-F238E27FC236}">
                <a16:creationId xmlns:a16="http://schemas.microsoft.com/office/drawing/2014/main" id="{1A6E92E5-6032-4015-9182-AB9BCD61C7DC}"/>
              </a:ext>
            </a:extLst>
          </p:cNvPr>
          <p:cNvSpPr txBox="1"/>
          <p:nvPr/>
        </p:nvSpPr>
        <p:spPr>
          <a:xfrm>
            <a:off x="5262277" y="4199229"/>
            <a:ext cx="6822886" cy="1569660"/>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與專家在第劇本</a:t>
            </a:r>
            <a:r>
              <a:rPr lang="en-US" altLang="zh-TW" sz="2400" dirty="0">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的速度降低（平均</a:t>
            </a:r>
            <a:r>
              <a:rPr lang="en-US" altLang="zh-TW" sz="2400" dirty="0">
                <a:latin typeface="微軟正黑體" panose="020B0604030504040204" pitchFamily="34" charset="-120"/>
                <a:ea typeface="微軟正黑體" panose="020B0604030504040204" pitchFamily="34" charset="-120"/>
              </a:rPr>
              <a:t>= 6.05</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小時）相比，休閒組的參與者表現出很少或沒有速度降低（平均 </a:t>
            </a:r>
            <a:r>
              <a:rPr lang="en-US" altLang="zh-TW" sz="2400" dirty="0">
                <a:latin typeface="微軟正黑體" panose="020B0604030504040204" pitchFamily="34" charset="-120"/>
                <a:ea typeface="微軟正黑體" panose="020B0604030504040204" pitchFamily="34" charset="-120"/>
              </a:rPr>
              <a:t>=  1.30 </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 兩組減速程度有顯著差異</a:t>
            </a:r>
            <a:r>
              <a:rPr lang="en-US" altLang="zh-TW" sz="2400" dirty="0">
                <a:latin typeface="微軟正黑體" panose="020B0604030504040204" pitchFamily="34" charset="-120"/>
                <a:ea typeface="微軟正黑體" panose="020B0604030504040204" pitchFamily="34" charset="-120"/>
              </a:rPr>
              <a:t>[ F (1, 18) = 9.826, p &lt; 0.01]</a:t>
            </a:r>
            <a:r>
              <a:rPr lang="zh-TW" altLang="en-US" sz="2400" dirty="0">
                <a:latin typeface="微軟正黑體" panose="020B0604030504040204" pitchFamily="34" charset="-120"/>
                <a:ea typeface="微軟正黑體" panose="020B0604030504040204" pitchFamily="34" charset="-120"/>
              </a:rPr>
              <a:t>。</a:t>
            </a:r>
          </a:p>
        </p:txBody>
      </p:sp>
      <p:pic>
        <p:nvPicPr>
          <p:cNvPr id="3" name="圖片 2">
            <a:extLst>
              <a:ext uri="{FF2B5EF4-FFF2-40B4-BE49-F238E27FC236}">
                <a16:creationId xmlns:a16="http://schemas.microsoft.com/office/drawing/2014/main" id="{C99A37D1-565C-4B48-8665-1D38942B8E3A}"/>
              </a:ext>
            </a:extLst>
          </p:cNvPr>
          <p:cNvPicPr>
            <a:picLocks noChangeAspect="1"/>
          </p:cNvPicPr>
          <p:nvPr/>
        </p:nvPicPr>
        <p:blipFill>
          <a:blip r:embed="rId3"/>
          <a:stretch>
            <a:fillRect/>
          </a:stretch>
        </p:blipFill>
        <p:spPr>
          <a:xfrm>
            <a:off x="6221998" y="747567"/>
            <a:ext cx="5159187" cy="2491956"/>
          </a:xfrm>
          <a:prstGeom prst="rect">
            <a:avLst/>
          </a:prstGeom>
        </p:spPr>
      </p:pic>
      <p:pic>
        <p:nvPicPr>
          <p:cNvPr id="9" name="圖片 8">
            <a:extLst>
              <a:ext uri="{FF2B5EF4-FFF2-40B4-BE49-F238E27FC236}">
                <a16:creationId xmlns:a16="http://schemas.microsoft.com/office/drawing/2014/main" id="{A0065280-DED8-42D2-8E25-8C1B8CA1ECF3}"/>
              </a:ext>
            </a:extLst>
          </p:cNvPr>
          <p:cNvPicPr>
            <a:picLocks noChangeAspect="1"/>
          </p:cNvPicPr>
          <p:nvPr/>
        </p:nvPicPr>
        <p:blipFill>
          <a:blip r:embed="rId4"/>
          <a:stretch>
            <a:fillRect/>
          </a:stretch>
        </p:blipFill>
        <p:spPr>
          <a:xfrm>
            <a:off x="974655" y="3266987"/>
            <a:ext cx="3886537" cy="2987299"/>
          </a:xfrm>
          <a:prstGeom prst="rect">
            <a:avLst/>
          </a:prstGeom>
        </p:spPr>
      </p:pic>
      <p:sp>
        <p:nvSpPr>
          <p:cNvPr id="27" name="文字方塊 26">
            <a:extLst>
              <a:ext uri="{FF2B5EF4-FFF2-40B4-BE49-F238E27FC236}">
                <a16:creationId xmlns:a16="http://schemas.microsoft.com/office/drawing/2014/main" id="{1061C4BE-B865-4758-AA18-A49D6554D82F}"/>
              </a:ext>
            </a:extLst>
          </p:cNvPr>
          <p:cNvSpPr txBox="1"/>
          <p:nvPr/>
        </p:nvSpPr>
        <p:spPr>
          <a:xfrm>
            <a:off x="7006812" y="3220524"/>
            <a:ext cx="4097934" cy="369332"/>
          </a:xfrm>
          <a:prstGeom prst="rect">
            <a:avLst/>
          </a:prstGeom>
          <a:noFill/>
        </p:spPr>
        <p:txBody>
          <a:bodyPr wrap="square">
            <a:spAutoFit/>
          </a:bodyPr>
          <a:lstStyle/>
          <a:p>
            <a:r>
              <a:rPr lang="zh-TW" altLang="en-US" b="0" i="0" dirty="0">
                <a:solidFill>
                  <a:srgbClr val="323232"/>
                </a:solidFill>
                <a:effectLst/>
                <a:latin typeface="微軟正黑體" panose="020B0604030504040204" pitchFamily="34" charset="-120"/>
                <a:ea typeface="微軟正黑體" panose="020B0604030504040204" pitchFamily="34" charset="-120"/>
              </a:rPr>
              <a:t>專家組於隧道中的平均速度降低</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110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5564500" cy="821572"/>
          </a:xfrm>
          <a:prstGeom prst="rect">
            <a:avLst/>
          </a:prstGeom>
        </p:spPr>
        <p:txBody>
          <a:bodyPr wrap="square">
            <a:spAutoFit/>
          </a:bodyPr>
          <a:lstStyle/>
          <a:p>
            <a:pPr lvl="0">
              <a:lnSpc>
                <a:spcPct val="150000"/>
              </a:lnSpc>
              <a:defRPr/>
            </a:pPr>
            <a:r>
              <a:rPr lang="zh-TW" altLang="en-US" sz="3600" b="1" kern="0" dirty="0">
                <a:solidFill>
                  <a:schemeClr val="accent1"/>
                </a:solidFill>
                <a:latin typeface="微軟正黑體" panose="020B0604030504040204" pitchFamily="34" charset="-120"/>
                <a:ea typeface="微軟正黑體" panose="020B0604030504040204" pitchFamily="34" charset="-120"/>
              </a:rPr>
              <a:t>結果</a:t>
            </a:r>
            <a:r>
              <a:rPr lang="en-US" altLang="zh-TW" sz="3600" b="1" kern="0" dirty="0">
                <a:solidFill>
                  <a:schemeClr val="accent1"/>
                </a:solidFill>
                <a:latin typeface="微軟正黑體" panose="020B0604030504040204" pitchFamily="34" charset="-120"/>
                <a:ea typeface="微軟正黑體" panose="020B0604030504040204" pitchFamily="34" charset="-120"/>
              </a:rPr>
              <a:t>-</a:t>
            </a:r>
            <a:r>
              <a:rPr lang="zh-TW" altLang="en-US" sz="3600" b="1" kern="0" dirty="0">
                <a:solidFill>
                  <a:schemeClr val="accent1"/>
                </a:solidFill>
                <a:latin typeface="微軟正黑體" panose="020B0604030504040204" pitchFamily="34" charset="-120"/>
                <a:ea typeface="微軟正黑體" panose="020B0604030504040204" pitchFamily="34" charset="-120"/>
              </a:rPr>
              <a:t>對道路危險的反應</a:t>
            </a:r>
            <a:endParaRPr kumimoji="0" lang="en-US" altLang="ko-KR" sz="3600" b="0" i="0" u="none" strike="noStrike" kern="0" cap="none" spc="0" normalizeH="0" baseline="0" noProof="0" dirty="0">
              <a:ln>
                <a:noFill/>
              </a:ln>
              <a:solidFill>
                <a:schemeClr val="accent1"/>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6" name="文字方塊 15">
            <a:extLst>
              <a:ext uri="{FF2B5EF4-FFF2-40B4-BE49-F238E27FC236}">
                <a16:creationId xmlns:a16="http://schemas.microsoft.com/office/drawing/2014/main" id="{CE0FDEAC-1BD3-48E3-81AC-F830643B35A7}"/>
              </a:ext>
            </a:extLst>
          </p:cNvPr>
          <p:cNvSpPr txBox="1"/>
          <p:nvPr/>
        </p:nvSpPr>
        <p:spPr>
          <a:xfrm>
            <a:off x="657498" y="1236179"/>
            <a:ext cx="5564500" cy="445647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專家組的參與者顯示出比休閒組更短的反應時間。</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休閒組參與者的平均速度降低到 </a:t>
            </a:r>
            <a:r>
              <a:rPr lang="en-US" altLang="zh-TW" sz="2400" dirty="0">
                <a:latin typeface="微軟正黑體" panose="020B0604030504040204" pitchFamily="34" charset="-120"/>
                <a:ea typeface="微軟正黑體" panose="020B0604030504040204" pitchFamily="34" charset="-120"/>
              </a:rPr>
              <a:t>38.94 </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小時，這可能被認為是適當的水平，因為道路工程的限速為 </a:t>
            </a:r>
            <a:r>
              <a:rPr lang="en-US" altLang="zh-TW" sz="2400" dirty="0">
                <a:latin typeface="微軟正黑體" panose="020B0604030504040204" pitchFamily="34" charset="-120"/>
                <a:ea typeface="微軟正黑體" panose="020B0604030504040204" pitchFamily="34" charset="-120"/>
              </a:rPr>
              <a:t>30 </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專家組的參與者在到達道路工程時仍以 </a:t>
            </a:r>
            <a:r>
              <a:rPr lang="en-US" altLang="zh-TW" sz="2400" dirty="0">
                <a:latin typeface="微軟正黑體" panose="020B0604030504040204" pitchFamily="34" charset="-120"/>
                <a:ea typeface="微軟正黑體" panose="020B0604030504040204" pitchFamily="34" charset="-120"/>
              </a:rPr>
              <a:t>69.57</a:t>
            </a:r>
            <a:r>
              <a:rPr lang="zh-TW" altLang="en-US" sz="2400" dirty="0">
                <a:latin typeface="微軟正黑體" panose="020B0604030504040204" pitchFamily="34" charset="-120"/>
                <a:ea typeface="微軟正黑體" panose="020B0604030504040204" pitchFamily="34" charset="-120"/>
              </a:rPr>
              <a:t>公里</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小時的平均速度行駛。</a:t>
            </a:r>
            <a:endParaRPr lang="en-US" altLang="zh-TW" sz="2400" dirty="0">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9986745F-AC31-4F1C-B902-83E6EB94F757}"/>
              </a:ext>
            </a:extLst>
          </p:cNvPr>
          <p:cNvPicPr>
            <a:picLocks noChangeAspect="1"/>
          </p:cNvPicPr>
          <p:nvPr/>
        </p:nvPicPr>
        <p:blipFill>
          <a:blip r:embed="rId3"/>
          <a:stretch>
            <a:fillRect/>
          </a:stretch>
        </p:blipFill>
        <p:spPr>
          <a:xfrm>
            <a:off x="7038312" y="1440654"/>
            <a:ext cx="4496190" cy="3162574"/>
          </a:xfrm>
          <a:prstGeom prst="rect">
            <a:avLst/>
          </a:prstGeom>
        </p:spPr>
      </p:pic>
      <p:sp>
        <p:nvSpPr>
          <p:cNvPr id="20" name="文字方塊 19">
            <a:extLst>
              <a:ext uri="{FF2B5EF4-FFF2-40B4-BE49-F238E27FC236}">
                <a16:creationId xmlns:a16="http://schemas.microsoft.com/office/drawing/2014/main" id="{A5652789-416B-4F80-801F-269D0BA5E1D4}"/>
              </a:ext>
            </a:extLst>
          </p:cNvPr>
          <p:cNvSpPr txBox="1"/>
          <p:nvPr/>
        </p:nvSpPr>
        <p:spPr>
          <a:xfrm>
            <a:off x="7113310" y="4654975"/>
            <a:ext cx="5078690" cy="646331"/>
          </a:xfrm>
          <a:prstGeom prst="rect">
            <a:avLst/>
          </a:prstGeom>
          <a:noFill/>
        </p:spPr>
        <p:txBody>
          <a:bodyPr wrap="square">
            <a:spAutoFit/>
          </a:bodyPr>
          <a:lstStyle/>
          <a:p>
            <a:r>
              <a:rPr lang="zh-TW" altLang="en-US" b="0" i="0" dirty="0">
                <a:solidFill>
                  <a:srgbClr val="2E2E2E"/>
                </a:solidFill>
                <a:effectLst/>
                <a:latin typeface="微軟正黑體" panose="020B0604030504040204" pitchFamily="34" charset="-120"/>
                <a:ea typeface="微軟正黑體" panose="020B0604030504040204" pitchFamily="34" charset="-120"/>
              </a:rPr>
              <a:t>參與者在到達道路工程開始點時對道路工程警告標誌的車速（</a:t>
            </a:r>
            <a:r>
              <a:rPr lang="en-US" altLang="zh-TW" b="0" i="0" dirty="0">
                <a:solidFill>
                  <a:srgbClr val="2E2E2E"/>
                </a:solidFill>
                <a:effectLst/>
                <a:latin typeface="微軟正黑體" panose="020B0604030504040204" pitchFamily="34" charset="-120"/>
                <a:ea typeface="微軟正黑體" panose="020B0604030504040204" pitchFamily="34" charset="-120"/>
              </a:rPr>
              <a:t>km/h</a:t>
            </a:r>
            <a:r>
              <a:rPr lang="zh-TW" altLang="en-US" b="0" i="0" dirty="0">
                <a:solidFill>
                  <a:srgbClr val="2E2E2E"/>
                </a:solidFill>
                <a:effectLst/>
                <a:latin typeface="微軟正黑體" panose="020B0604030504040204" pitchFamily="34" charset="-120"/>
                <a:ea typeface="微軟正黑體" panose="020B0604030504040204" pitchFamily="34" charset="-120"/>
              </a:rPr>
              <a:t>）與</a:t>
            </a:r>
            <a:r>
              <a:rPr lang="zh-TW" altLang="en-US" dirty="0">
                <a:solidFill>
                  <a:srgbClr val="2E2E2E"/>
                </a:solidFill>
                <a:latin typeface="微軟正黑體" panose="020B0604030504040204" pitchFamily="34" charset="-120"/>
                <a:ea typeface="微軟正黑體" panose="020B0604030504040204" pitchFamily="34" charset="-120"/>
              </a:rPr>
              <a:t>煞車</a:t>
            </a:r>
            <a:r>
              <a:rPr lang="zh-TW" altLang="en-US" b="0" i="0" dirty="0">
                <a:solidFill>
                  <a:srgbClr val="2E2E2E"/>
                </a:solidFill>
                <a:effectLst/>
                <a:latin typeface="微軟正黑體" panose="020B0604030504040204" pitchFamily="34" charset="-120"/>
                <a:ea typeface="微軟正黑體" panose="020B0604030504040204" pitchFamily="34" charset="-120"/>
              </a:rPr>
              <a:t>反應時間（秒）</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9519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1565985"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介紹</a:t>
            </a:r>
            <a:endParaRPr kumimoji="0" lang="en-US" altLang="ko-KR" sz="3600" b="0"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390247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無注意力駕駛 </a:t>
            </a:r>
            <a:r>
              <a:rPr lang="en-US" altLang="zh-TW" sz="2400" b="0" i="0" dirty="0">
                <a:solidFill>
                  <a:srgbClr val="2E2E2E"/>
                </a:solidFill>
                <a:effectLst/>
                <a:latin typeface="微軟正黑體" panose="020B0604030504040204" pitchFamily="34" charset="-120"/>
                <a:ea typeface="微軟正黑體" panose="020B0604030504040204" pitchFamily="34" charset="-120"/>
              </a:rPr>
              <a:t>( Kerr, 1991 ) </a:t>
            </a:r>
            <a:r>
              <a:rPr lang="zh-TW" altLang="en-US" sz="2400" b="0" i="0" dirty="0">
                <a:solidFill>
                  <a:srgbClr val="2E2E2E"/>
                </a:solidFill>
                <a:effectLst/>
                <a:latin typeface="微軟正黑體" panose="020B0604030504040204" pitchFamily="34" charset="-120"/>
                <a:ea typeface="微軟正黑體" panose="020B0604030504040204" pitchFamily="34" charset="-120"/>
              </a:rPr>
              <a:t>或無意識駕駛 </a:t>
            </a:r>
            <a:r>
              <a:rPr lang="en-US" altLang="zh-TW" sz="2400" b="0" i="0" dirty="0">
                <a:solidFill>
                  <a:srgbClr val="2E2E2E"/>
                </a:solidFill>
                <a:effectLst/>
                <a:latin typeface="微軟正黑體" panose="020B0604030504040204" pitchFamily="34" charset="-120"/>
                <a:ea typeface="微軟正黑體" panose="020B0604030504040204" pitchFamily="34" charset="-120"/>
              </a:rPr>
              <a:t>( Brown, 1994))</a:t>
            </a:r>
            <a:r>
              <a:rPr lang="zh-TW" altLang="en-US" sz="2400" b="0" i="0" dirty="0">
                <a:solidFill>
                  <a:srgbClr val="2E2E2E"/>
                </a:solidFill>
                <a:effectLst/>
                <a:latin typeface="微軟正黑體" panose="020B0604030504040204" pitchFamily="34" charset="-120"/>
                <a:ea typeface="微軟正黑體" panose="020B0604030504040204" pitchFamily="34" charset="-120"/>
              </a:rPr>
              <a:t>：表示駕駛員</a:t>
            </a:r>
            <a:r>
              <a:rPr lang="zh-TW" altLang="en-US" sz="2400" dirty="0">
                <a:solidFill>
                  <a:srgbClr val="2E2E2E"/>
                </a:solidFill>
                <a:latin typeface="微軟正黑體" panose="020B0604030504040204" pitchFamily="34" charset="-120"/>
                <a:ea typeface="微軟正黑體" panose="020B0604030504040204" pitchFamily="34" charset="-120"/>
              </a:rPr>
              <a:t>在</a:t>
            </a:r>
            <a:r>
              <a:rPr lang="zh-TW" altLang="en-US" sz="2400" b="0" i="0" dirty="0">
                <a:solidFill>
                  <a:srgbClr val="2E2E2E"/>
                </a:solidFill>
                <a:effectLst/>
                <a:latin typeface="微軟正黑體" panose="020B0604030504040204" pitchFamily="34" charset="-120"/>
                <a:ea typeface="微軟正黑體" panose="020B0604030504040204" pitchFamily="34" charset="-120"/>
              </a:rPr>
              <a:t>熟悉的環境中駕駛，意識到對過去幾分鐘的駕駛沒有任何記憶，並且到達旅程的過程很少或根本沒有註意周圍的交通。</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與其他領域的熟練一樣，駕駛的某些行為能通過練習變得</a:t>
            </a:r>
            <a:r>
              <a:rPr lang="zh-TW" altLang="en-US" sz="2400" b="0" i="0" dirty="0">
                <a:solidFill>
                  <a:schemeClr val="accent2"/>
                </a:solidFill>
                <a:effectLst/>
                <a:latin typeface="微軟正黑體" panose="020B0604030504040204" pitchFamily="34" charset="-120"/>
                <a:ea typeface="微軟正黑體" panose="020B0604030504040204" pitchFamily="34" charset="-120"/>
              </a:rPr>
              <a:t>自動化</a:t>
            </a:r>
            <a:r>
              <a:rPr lang="zh-TW" altLang="en-US" sz="2400" b="0" i="0" dirty="0">
                <a:solidFill>
                  <a:srgbClr val="2E2E2E"/>
                </a:solidFill>
                <a:effectLst/>
                <a:latin typeface="微軟正黑體" panose="020B0604030504040204" pitchFamily="34" charset="-120"/>
                <a:ea typeface="微軟正黑體" panose="020B0604030504040204" pitchFamily="34" charset="-120"/>
              </a:rPr>
              <a:t>（</a:t>
            </a:r>
            <a:r>
              <a:rPr lang="en-US" altLang="zh-TW" sz="2400" b="0" i="0" dirty="0">
                <a:solidFill>
                  <a:srgbClr val="2E2E2E"/>
                </a:solidFill>
                <a:effectLst/>
                <a:latin typeface="微軟正黑體" panose="020B0604030504040204" pitchFamily="34" charset="-120"/>
                <a:ea typeface="微軟正黑體" panose="020B0604030504040204" pitchFamily="34" charset="-120"/>
              </a:rPr>
              <a:t>Ranney</a:t>
            </a:r>
            <a:r>
              <a:rPr lang="zh-TW" altLang="en-US" sz="2400" b="0" i="0" dirty="0">
                <a:solidFill>
                  <a:srgbClr val="2E2E2E"/>
                </a:solidFill>
                <a:effectLst/>
                <a:latin typeface="微軟正黑體" panose="020B0604030504040204" pitchFamily="34" charset="-120"/>
                <a:ea typeface="微軟正黑體" panose="020B0604030504040204" pitchFamily="34" charset="-120"/>
              </a:rPr>
              <a:t>，</a:t>
            </a:r>
            <a:r>
              <a:rPr lang="en-US" altLang="zh-TW" sz="2400" b="0" i="0" dirty="0">
                <a:solidFill>
                  <a:srgbClr val="2E2E2E"/>
                </a:solidFill>
                <a:effectLst/>
                <a:latin typeface="微軟正黑體" panose="020B0604030504040204" pitchFamily="34" charset="-120"/>
                <a:ea typeface="微軟正黑體" panose="020B0604030504040204" pitchFamily="34" charset="-120"/>
              </a:rPr>
              <a:t>1994</a:t>
            </a:r>
            <a:r>
              <a:rPr lang="zh-TW" altLang="en-US" sz="2400" b="0" i="0" dirty="0">
                <a:solidFill>
                  <a:srgbClr val="2E2E2E"/>
                </a:solidFill>
                <a:effectLst/>
                <a:latin typeface="微軟正黑體" panose="020B0604030504040204" pitchFamily="34" charset="-120"/>
                <a:ea typeface="微軟正黑體" panose="020B0604030504040204" pitchFamily="34" charset="-120"/>
              </a:rPr>
              <a:t>）</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近期碰撞事件的研究表明，這種狀態</a:t>
            </a:r>
            <a:r>
              <a:rPr lang="zh-TW" altLang="en-US" sz="2400" dirty="0">
                <a:solidFill>
                  <a:schemeClr val="accent2"/>
                </a:solidFill>
                <a:latin typeface="微軟正黑體" panose="020B0604030504040204" pitchFamily="34" charset="-120"/>
                <a:ea typeface="微軟正黑體" panose="020B0604030504040204" pitchFamily="34" charset="-120"/>
              </a:rPr>
              <a:t>並非沒有重大風險</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Iden</a:t>
            </a:r>
            <a:r>
              <a:rPr lang="en-US" altLang="zh-TW" sz="2400" dirty="0">
                <a:latin typeface="微軟正黑體" panose="020B0604030504040204" pitchFamily="34" charset="-120"/>
                <a:ea typeface="微軟正黑體" panose="020B0604030504040204" pitchFamily="34" charset="-120"/>
              </a:rPr>
              <a:t> &amp;</a:t>
            </a:r>
            <a:r>
              <a:rPr lang="zh-TW" altLang="en-US" sz="2400" dirty="0">
                <a:latin typeface="微軟正黑體" panose="020B0604030504040204" pitchFamily="34" charset="-120"/>
                <a:ea typeface="微軟正黑體" panose="020B0604030504040204" pitchFamily="34" charset="-120"/>
              </a:rPr>
              <a:t> </a:t>
            </a:r>
            <a:r>
              <a:rPr lang="en-US" altLang="zh-TW" sz="2400" dirty="0" err="1">
                <a:latin typeface="微軟正黑體" panose="020B0604030504040204" pitchFamily="34" charset="-120"/>
                <a:ea typeface="微軟正黑體" panose="020B0604030504040204" pitchFamily="34" charset="-120"/>
              </a:rPr>
              <a:t>Shappell</a:t>
            </a:r>
            <a:r>
              <a:rPr lang="en-US" altLang="zh-TW" sz="2400" dirty="0">
                <a:latin typeface="微軟正黑體" panose="020B0604030504040204" pitchFamily="34" charset="-120"/>
                <a:ea typeface="微軟正黑體" panose="020B0604030504040204" pitchFamily="34" charset="-120"/>
              </a:rPr>
              <a:t>, 2006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Stanton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Salmon,</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2009 </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206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8" y="135384"/>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550585" cy="821572"/>
          </a:xfrm>
          <a:prstGeom prst="rect">
            <a:avLst/>
          </a:prstGeom>
        </p:spPr>
        <p:txBody>
          <a:bodyPr wrap="square">
            <a:spAutoFit/>
          </a:bodyPr>
          <a:lstStyle/>
          <a:p>
            <a:pPr lvl="0">
              <a:lnSpc>
                <a:spcPct val="150000"/>
              </a:lnSpc>
              <a:defRPr/>
            </a:pPr>
            <a:r>
              <a:rPr lang="zh-TW" altLang="en-US" sz="3600" b="1" kern="0" dirty="0">
                <a:solidFill>
                  <a:schemeClr val="accent6"/>
                </a:solidFill>
                <a:latin typeface="微軟正黑體" panose="020B0604030504040204" pitchFamily="34" charset="-120"/>
                <a:ea typeface="微軟正黑體" panose="020B0604030504040204" pitchFamily="34" charset="-120"/>
              </a:rPr>
              <a:t>結論</a:t>
            </a:r>
            <a:endParaRPr kumimoji="0" lang="en-US" altLang="ko-KR" sz="3600" b="0" i="0" u="none" strike="noStrike" kern="0" cap="none" spc="0" normalizeH="0" baseline="0" noProof="0" dirty="0">
              <a:ln>
                <a:noFill/>
              </a:ln>
              <a:solidFill>
                <a:schemeClr val="accent6"/>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14699" y="1050172"/>
            <a:ext cx="10762593" cy="2794483"/>
          </a:xfrm>
          <a:prstGeom prst="rect">
            <a:avLst/>
          </a:prstGeom>
          <a:noFill/>
        </p:spPr>
        <p:txBody>
          <a:bodyPr wrap="square">
            <a:spAutoFit/>
          </a:bodyPr>
          <a:lstStyle/>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從駕駛對劇本難度逐漸降低的量表得分下，可以表明在駕駛模擬器能達到自動駕駛程度。</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a:latin typeface="微軟正黑體" panose="020B0604030504040204" pitchFamily="34" charset="-120"/>
                <a:ea typeface="微軟正黑體" panose="020B0604030504040204" pitchFamily="34" charset="-120"/>
              </a:rPr>
              <a:t>參與者</a:t>
            </a:r>
            <a:r>
              <a:rPr lang="zh-TW" altLang="en-US" sz="2400" dirty="0">
                <a:latin typeface="微軟正黑體" panose="020B0604030504040204" pitchFamily="34" charset="-120"/>
                <a:ea typeface="微軟正黑體" panose="020B0604030504040204" pitchFamily="34" charset="-120"/>
              </a:rPr>
              <a:t>對駕駛困難的主觀體驗也是如此。</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檢測任務的性能成為駕駛任務的程序化評分依據，在實驗的後期階段變得非常高效。隨著參與次數增加，注意力和駕駛表現變得更佳。</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764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1565985"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介紹</a:t>
            </a:r>
            <a:endParaRPr kumimoji="0" lang="en-US" altLang="ko-KR" sz="3600" b="0"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501047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駕駛行為，為認知自動性提供極好的研究領域，它是一項經過良好實踐的技能，並且因為它由多種成分組成，包括注意力、感知、決策和運動任務。</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駕駛通常被認為是通過練習變得程序化或自動化的行為示例（</a:t>
            </a:r>
            <a:r>
              <a:rPr lang="en-US" altLang="zh-TW" sz="2400" dirty="0">
                <a:latin typeface="微軟正黑體" panose="020B0604030504040204" pitchFamily="34" charset="-120"/>
                <a:ea typeface="微軟正黑體" panose="020B0604030504040204" pitchFamily="34" charset="-120"/>
              </a:rPr>
              <a:t>Fitts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Posner, 1967</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MacKay,1982</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Norman,</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1981</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Shiffrin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Schneider,</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1977</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自上而下</a:t>
            </a:r>
            <a:r>
              <a:rPr lang="zh-TW" altLang="en-US" sz="2400" dirty="0">
                <a:latin typeface="微軟正黑體" panose="020B0604030504040204" pitchFamily="34" charset="-120"/>
                <a:ea typeface="微軟正黑體" panose="020B0604030504040204" pitchFamily="34" charset="-120"/>
              </a:rPr>
              <a:t>”的模式，執行駕駛任務時</a:t>
            </a:r>
            <a:r>
              <a:rPr lang="zh-TW" altLang="en-US" sz="2400" dirty="0">
                <a:solidFill>
                  <a:schemeClr val="accent2"/>
                </a:solidFill>
                <a:latin typeface="微軟正黑體" panose="020B0604030504040204" pitchFamily="34" charset="-120"/>
                <a:ea typeface="微軟正黑體" panose="020B0604030504040204" pitchFamily="34" charset="-120"/>
              </a:rPr>
              <a:t>有意識的思考和努力</a:t>
            </a:r>
            <a:r>
              <a:rPr lang="zh-TW" altLang="en-US" sz="2400" dirty="0">
                <a:latin typeface="微軟正黑體" panose="020B0604030504040204" pitchFamily="34" charset="-120"/>
                <a:ea typeface="微軟正黑體" panose="020B0604030504040204" pitchFamily="34" charset="-120"/>
              </a:rPr>
              <a:t>，例如在陌生環境中學習駕駛員，或同時專注於要求高的操作，例如超車</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u"/>
            </a:pP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一種“</a:t>
            </a:r>
            <a:r>
              <a:rPr lang="zh-TW" altLang="en-US" sz="2400" b="1" dirty="0">
                <a:latin typeface="微軟正黑體" panose="020B0604030504040204" pitchFamily="34" charset="-120"/>
                <a:ea typeface="微軟正黑體" panose="020B0604030504040204" pitchFamily="34" charset="-120"/>
              </a:rPr>
              <a:t>自下而上</a:t>
            </a:r>
            <a:r>
              <a:rPr lang="zh-TW" altLang="en-US" sz="2400" dirty="0">
                <a:latin typeface="微軟正黑體" panose="020B0604030504040204" pitchFamily="34" charset="-120"/>
                <a:ea typeface="微軟正黑體" panose="020B0604030504040204" pitchFamily="34" charset="-120"/>
              </a:rPr>
              <a:t>”的模式，由經過</a:t>
            </a:r>
            <a:r>
              <a:rPr lang="zh-TW" altLang="en-US" sz="2400" dirty="0">
                <a:solidFill>
                  <a:schemeClr val="accent2"/>
                </a:solidFill>
                <a:latin typeface="微軟正黑體" panose="020B0604030504040204" pitchFamily="34" charset="-120"/>
                <a:ea typeface="微軟正黑體" panose="020B0604030504040204" pitchFamily="34" charset="-120"/>
              </a:rPr>
              <a:t>充分演練</a:t>
            </a:r>
            <a:r>
              <a:rPr lang="zh-TW" altLang="en-US" sz="2400" dirty="0">
                <a:latin typeface="微軟正黑體" panose="020B0604030504040204" pitchFamily="34" charset="-120"/>
                <a:ea typeface="微軟正黑體" panose="020B0604030504040204" pitchFamily="34" charset="-120"/>
              </a:rPr>
              <a:t>，使有經驗的駕駛員能夠保持他們的速度、車道位置、跟車距離，並花費很少的注意力、思考與努力下進行駕駛（</a:t>
            </a:r>
            <a:r>
              <a:rPr lang="en-US" altLang="zh-TW" sz="2400" dirty="0">
                <a:latin typeface="微軟正黑體" panose="020B0604030504040204" pitchFamily="34" charset="-120"/>
                <a:ea typeface="微軟正黑體" panose="020B0604030504040204" pitchFamily="34" charset="-120"/>
              </a:rPr>
              <a:t>Ranney, 1994</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Summala</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2000 </a:t>
            </a:r>
            <a:r>
              <a:rPr lang="zh-TW" altLang="en-US"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98291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918989"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介紹</a:t>
            </a:r>
            <a:r>
              <a:rPr kumimoji="0" lang="en-US" altLang="zh-TW"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a:t>
            </a: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研究目的</a:t>
            </a:r>
            <a:endParaRPr kumimoji="0" lang="en-US" altLang="ko-KR" sz="3600" b="0"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390247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自動模式下的駕駛員是否與意識模式下的駕駛員有不同的表現？兩種駕駛方式是否需要不同的認知資源</a:t>
            </a:r>
            <a:r>
              <a:rPr lang="en-US" altLang="zh-TW" sz="2400" b="0" i="0" dirty="0">
                <a:solidFill>
                  <a:srgbClr val="2E2E2E"/>
                </a:solidFill>
                <a:effectLst/>
                <a:latin typeface="微軟正黑體" panose="020B0604030504040204" pitchFamily="34" charset="-120"/>
                <a:ea typeface="微軟正黑體" panose="020B0604030504040204" pitchFamily="34" charset="-120"/>
              </a:rPr>
              <a:t>?</a:t>
            </a:r>
            <a:r>
              <a:rPr lang="zh-TW" altLang="en-US" sz="2400" b="0" i="0" dirty="0">
                <a:solidFill>
                  <a:srgbClr val="2E2E2E"/>
                </a:solidFill>
                <a:effectLst/>
                <a:latin typeface="微軟正黑體" panose="020B0604030504040204" pitchFamily="34" charset="-120"/>
                <a:ea typeface="微軟正黑體" panose="020B0604030504040204" pitchFamily="34" charset="-120"/>
              </a:rPr>
              <a:t>以及駕駛員在兩種模式之間切換的頻率，關於這方面的研究較少。</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本實驗的目的是通過要求參與者在駕駛模擬器中重複駕駛同一條道路在大約 </a:t>
            </a: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個月，探討：（</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）可以在駕駛模擬器中產生自動駕駛嗎？</a:t>
            </a:r>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自動駕駛如何反映在司機的行為中？</a:t>
            </a:r>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現有關於駕駛員行為的結論是否可以推廣到程序化駕駛？</a:t>
            </a: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644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918989"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介紹</a:t>
            </a:r>
            <a:r>
              <a:rPr kumimoji="0" lang="en-US" altLang="zh-TW"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a:t>
            </a:r>
            <a:r>
              <a:rPr kumimoji="0" lang="zh-TW" altLang="en-US" sz="3600" b="1"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rPr>
              <a:t>研究目的</a:t>
            </a:r>
            <a:endParaRPr kumimoji="0" lang="en-US" altLang="ko-KR" sz="3600" b="0" i="0" u="none" strike="noStrike" kern="0" cap="none" spc="0" normalizeH="0" baseline="0" noProof="0" dirty="0">
              <a:ln>
                <a:noFill/>
              </a:ln>
              <a:solidFill>
                <a:srgbClr val="4E5D70"/>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279448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無意識駕駛：通過檢查參與者對駕駛難度的評級及其在嵌入式視覺檢測任務中的表現來評估</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程序化行為：通過在實驗過程中檢查駕駛員的速度和車道位置來評估。</a:t>
            </a:r>
            <a:endParaRPr lang="en-US" altLang="zh-TW"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探討駕駛員對道路危險（道路工程）和感知速度調節（隧道）的反應，以評估既定駕駛員對程序化駕駛表現的反應的普遍性。</a:t>
            </a:r>
          </a:p>
        </p:txBody>
      </p:sp>
    </p:spTree>
    <p:extLst>
      <p:ext uri="{BB962C8B-B14F-4D97-AF65-F5344CB8AC3E}">
        <p14:creationId xmlns:p14="http://schemas.microsoft.com/office/powerpoint/2010/main" val="13741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259113"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參與者</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grpSp>
        <p:nvGrpSpPr>
          <p:cNvPr id="14" name="群組 13">
            <a:extLst>
              <a:ext uri="{FF2B5EF4-FFF2-40B4-BE49-F238E27FC236}">
                <a16:creationId xmlns:a16="http://schemas.microsoft.com/office/drawing/2014/main" id="{D89B79EF-6DA9-471D-980E-0BD375E3CC02}"/>
              </a:ext>
            </a:extLst>
          </p:cNvPr>
          <p:cNvGrpSpPr/>
          <p:nvPr/>
        </p:nvGrpSpPr>
        <p:grpSpPr>
          <a:xfrm>
            <a:off x="1976210" y="1140355"/>
            <a:ext cx="8239572" cy="4103778"/>
            <a:chOff x="1574276" y="2733773"/>
            <a:chExt cx="8069890" cy="3849689"/>
          </a:xfrm>
        </p:grpSpPr>
        <p:sp>
          <p:nvSpPr>
            <p:cNvPr id="16" name="矩形 15">
              <a:extLst>
                <a:ext uri="{FF2B5EF4-FFF2-40B4-BE49-F238E27FC236}">
                  <a16:creationId xmlns:a16="http://schemas.microsoft.com/office/drawing/2014/main" id="{AB52CDA2-5198-4A28-A175-85651F16BE08}"/>
                </a:ext>
              </a:extLst>
            </p:cNvPr>
            <p:cNvSpPr/>
            <p:nvPr/>
          </p:nvSpPr>
          <p:spPr>
            <a:xfrm>
              <a:off x="5812958" y="2733773"/>
              <a:ext cx="3831208" cy="384968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19" name="文字方塊 18">
              <a:extLst>
                <a:ext uri="{FF2B5EF4-FFF2-40B4-BE49-F238E27FC236}">
                  <a16:creationId xmlns:a16="http://schemas.microsoft.com/office/drawing/2014/main" id="{0AC79129-3AB8-4D00-8369-3CD56C3902B9}"/>
                </a:ext>
              </a:extLst>
            </p:cNvPr>
            <p:cNvSpPr txBox="1"/>
            <p:nvPr/>
          </p:nvSpPr>
          <p:spPr>
            <a:xfrm>
              <a:off x="7158240" y="2821779"/>
              <a:ext cx="1140643" cy="369332"/>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休閒組</a:t>
              </a:r>
            </a:p>
          </p:txBody>
        </p:sp>
        <p:sp>
          <p:nvSpPr>
            <p:cNvPr id="20" name="橢圓 19">
              <a:extLst>
                <a:ext uri="{FF2B5EF4-FFF2-40B4-BE49-F238E27FC236}">
                  <a16:creationId xmlns:a16="http://schemas.microsoft.com/office/drawing/2014/main" id="{B106BAE7-F0F8-41D3-A722-AA679B688999}"/>
                </a:ext>
              </a:extLst>
            </p:cNvPr>
            <p:cNvSpPr/>
            <p:nvPr/>
          </p:nvSpPr>
          <p:spPr>
            <a:xfrm>
              <a:off x="6536115" y="3291522"/>
              <a:ext cx="754144" cy="828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r>
                <a:rPr lang="zh-TW" altLang="en-US" dirty="0"/>
                <a:t>男</a:t>
              </a:r>
            </a:p>
          </p:txBody>
        </p:sp>
        <p:sp>
          <p:nvSpPr>
            <p:cNvPr id="21" name="橢圓 20">
              <a:extLst>
                <a:ext uri="{FF2B5EF4-FFF2-40B4-BE49-F238E27FC236}">
                  <a16:creationId xmlns:a16="http://schemas.microsoft.com/office/drawing/2014/main" id="{7EB5DE5E-EC26-489D-B895-156DD193A11A}"/>
                </a:ext>
              </a:extLst>
            </p:cNvPr>
            <p:cNvSpPr/>
            <p:nvPr/>
          </p:nvSpPr>
          <p:spPr>
            <a:xfrm>
              <a:off x="8092125" y="3291522"/>
              <a:ext cx="754144" cy="82861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a:t>7</a:t>
              </a:r>
              <a:r>
                <a:rPr lang="zh-TW" altLang="en-US" dirty="0"/>
                <a:t>女</a:t>
              </a:r>
            </a:p>
          </p:txBody>
        </p:sp>
        <p:grpSp>
          <p:nvGrpSpPr>
            <p:cNvPr id="27" name="群組 26">
              <a:extLst>
                <a:ext uri="{FF2B5EF4-FFF2-40B4-BE49-F238E27FC236}">
                  <a16:creationId xmlns:a16="http://schemas.microsoft.com/office/drawing/2014/main" id="{62916DD5-818E-451F-A703-68EAC7A3496E}"/>
                </a:ext>
              </a:extLst>
            </p:cNvPr>
            <p:cNvGrpSpPr/>
            <p:nvPr/>
          </p:nvGrpSpPr>
          <p:grpSpPr>
            <a:xfrm>
              <a:off x="1574276" y="2733773"/>
              <a:ext cx="3831209" cy="3849689"/>
              <a:chOff x="1574276" y="2733773"/>
              <a:chExt cx="3831209" cy="3849689"/>
            </a:xfrm>
          </p:grpSpPr>
          <p:sp>
            <p:nvSpPr>
              <p:cNvPr id="29" name="矩形 28">
                <a:extLst>
                  <a:ext uri="{FF2B5EF4-FFF2-40B4-BE49-F238E27FC236}">
                    <a16:creationId xmlns:a16="http://schemas.microsoft.com/office/drawing/2014/main" id="{EC0C96A6-B148-4843-9CF4-EAB080A38E77}"/>
                  </a:ext>
                </a:extLst>
              </p:cNvPr>
              <p:cNvSpPr/>
              <p:nvPr/>
            </p:nvSpPr>
            <p:spPr>
              <a:xfrm>
                <a:off x="1574276" y="2733773"/>
                <a:ext cx="3831209" cy="38496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30" name="橢圓 29">
                <a:extLst>
                  <a:ext uri="{FF2B5EF4-FFF2-40B4-BE49-F238E27FC236}">
                    <a16:creationId xmlns:a16="http://schemas.microsoft.com/office/drawing/2014/main" id="{213D3122-F8E7-4F43-B92E-A7EFF2E74059}"/>
                  </a:ext>
                </a:extLst>
              </p:cNvPr>
              <p:cNvSpPr/>
              <p:nvPr/>
            </p:nvSpPr>
            <p:spPr>
              <a:xfrm>
                <a:off x="2417991" y="3319091"/>
                <a:ext cx="754144" cy="828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r>
                  <a:rPr lang="zh-TW" altLang="en-US" dirty="0"/>
                  <a:t>男</a:t>
                </a:r>
              </a:p>
            </p:txBody>
          </p:sp>
          <p:sp>
            <p:nvSpPr>
              <p:cNvPr id="31" name="橢圓 30">
                <a:extLst>
                  <a:ext uri="{FF2B5EF4-FFF2-40B4-BE49-F238E27FC236}">
                    <a16:creationId xmlns:a16="http://schemas.microsoft.com/office/drawing/2014/main" id="{67543C80-50D0-4E02-A175-FD672F005D63}"/>
                  </a:ext>
                </a:extLst>
              </p:cNvPr>
              <p:cNvSpPr/>
              <p:nvPr/>
            </p:nvSpPr>
            <p:spPr>
              <a:xfrm>
                <a:off x="3974001" y="3319091"/>
                <a:ext cx="754144" cy="82861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TW" dirty="0"/>
                  <a:t>5</a:t>
                </a:r>
                <a:r>
                  <a:rPr lang="zh-TW" altLang="en-US" dirty="0"/>
                  <a:t>女</a:t>
                </a:r>
              </a:p>
            </p:txBody>
          </p:sp>
          <p:sp>
            <p:nvSpPr>
              <p:cNvPr id="32" name="文字方塊 31">
                <a:extLst>
                  <a:ext uri="{FF2B5EF4-FFF2-40B4-BE49-F238E27FC236}">
                    <a16:creationId xmlns:a16="http://schemas.microsoft.com/office/drawing/2014/main" id="{D7826CDC-EEFE-42D0-9F98-B8F894A5DB90}"/>
                  </a:ext>
                </a:extLst>
              </p:cNvPr>
              <p:cNvSpPr txBox="1"/>
              <p:nvPr/>
            </p:nvSpPr>
            <p:spPr>
              <a:xfrm>
                <a:off x="2919558" y="2784593"/>
                <a:ext cx="1140643" cy="376715"/>
              </a:xfrm>
              <a:prstGeom prst="rect">
                <a:avLst/>
              </a:prstGeom>
              <a:noFill/>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專家組</a:t>
                </a:r>
              </a:p>
            </p:txBody>
          </p:sp>
          <p:sp>
            <p:nvSpPr>
              <p:cNvPr id="33" name="文字方塊 32">
                <a:extLst>
                  <a:ext uri="{FF2B5EF4-FFF2-40B4-BE49-F238E27FC236}">
                    <a16:creationId xmlns:a16="http://schemas.microsoft.com/office/drawing/2014/main" id="{3FCEAD54-E7B0-4F88-A139-2537690B9536}"/>
                  </a:ext>
                </a:extLst>
              </p:cNvPr>
              <p:cNvSpPr txBox="1"/>
              <p:nvPr/>
            </p:nvSpPr>
            <p:spPr>
              <a:xfrm>
                <a:off x="1574277" y="4191250"/>
                <a:ext cx="3831208"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需在大</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個月的時間內定期在駕駛模擬器中駕駛</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年齡範圍為 </a:t>
                </a:r>
                <a:r>
                  <a:rPr lang="en-US" altLang="zh-TW" dirty="0">
                    <a:latin typeface="微軟正黑體" panose="020B0604030504040204" pitchFamily="34" charset="-120"/>
                    <a:ea typeface="微軟正黑體" panose="020B0604030504040204" pitchFamily="34" charset="-120"/>
                  </a:rPr>
                  <a:t>20 </a:t>
                </a:r>
                <a:r>
                  <a:rPr lang="zh-TW" altLang="en-US" dirty="0">
                    <a:latin typeface="微軟正黑體" panose="020B0604030504040204" pitchFamily="34" charset="-120"/>
                    <a:ea typeface="微軟正黑體" panose="020B0604030504040204" pitchFamily="34" charset="-120"/>
                  </a:rPr>
                  <a:t>至 </a:t>
                </a:r>
                <a:r>
                  <a:rPr lang="en-US" altLang="zh-TW" dirty="0">
                    <a:latin typeface="微軟正黑體" panose="020B0604030504040204" pitchFamily="34" charset="-120"/>
                    <a:ea typeface="微軟正黑體" panose="020B0604030504040204" pitchFamily="34" charset="-120"/>
                  </a:rPr>
                  <a:t>50 </a:t>
                </a:r>
                <a:r>
                  <a:rPr lang="zh-TW" altLang="en-US" dirty="0">
                    <a:latin typeface="微軟正黑體" panose="020B0604030504040204" pitchFamily="34" charset="-120"/>
                    <a:ea typeface="微軟正黑體" panose="020B0604030504040204" pitchFamily="34" charset="-120"/>
                  </a:rPr>
                  <a:t>歲（平均</a:t>
                </a:r>
                <a:r>
                  <a:rPr lang="en-US" altLang="zh-TW" dirty="0">
                    <a:latin typeface="微軟正黑體" panose="020B0604030504040204" pitchFamily="34" charset="-120"/>
                    <a:ea typeface="微軟正黑體" panose="020B0604030504040204" pitchFamily="34" charset="-120"/>
                  </a:rPr>
                  <a:t>=31.25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SD=11.84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每周定期駕駛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至 </a:t>
                </a:r>
                <a:r>
                  <a:rPr lang="en-US" altLang="zh-TW" dirty="0">
                    <a:latin typeface="微軟正黑體" panose="020B0604030504040204" pitchFamily="34" charset="-120"/>
                    <a:ea typeface="微軟正黑體" panose="020B0604030504040204" pitchFamily="34" charset="-120"/>
                  </a:rPr>
                  <a:t>900</a:t>
                </a:r>
                <a:r>
                  <a:rPr lang="zh-TW" altLang="en-US" dirty="0">
                    <a:latin typeface="微軟正黑體" panose="020B0604030504040204" pitchFamily="34" charset="-120"/>
                    <a:ea typeface="微軟正黑體" panose="020B0604030504040204" pitchFamily="34" charset="-120"/>
                  </a:rPr>
                  <a:t>公里（平均 </a:t>
                </a:r>
                <a:r>
                  <a:rPr lang="en-US" altLang="zh-TW" dirty="0">
                    <a:latin typeface="微軟正黑體" panose="020B0604030504040204" pitchFamily="34" charset="-120"/>
                    <a:ea typeface="微軟正黑體" panose="020B0604030504040204" pitchFamily="34" charset="-120"/>
                  </a:rPr>
                  <a:t>= 191 </a:t>
                </a:r>
                <a:r>
                  <a:rPr lang="zh-TW" altLang="en-US" dirty="0">
                    <a:latin typeface="微軟正黑體" panose="020B0604030504040204" pitchFamily="34" charset="-120"/>
                    <a:ea typeface="微軟正黑體" panose="020B0604030504040204" pitchFamily="34" charset="-120"/>
                  </a:rPr>
                  <a:t>公里，</a:t>
                </a:r>
                <a:r>
                  <a:rPr lang="en-US" altLang="zh-TW" dirty="0">
                    <a:latin typeface="微軟正黑體" panose="020B0604030504040204" pitchFamily="34" charset="-120"/>
                    <a:ea typeface="微軟正黑體" panose="020B0604030504040204" pitchFamily="34" charset="-120"/>
                  </a:rPr>
                  <a:t>SD=289.55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平均有 </a:t>
                </a:r>
                <a:r>
                  <a:rPr lang="en-US" altLang="zh-TW" dirty="0">
                    <a:latin typeface="微軟正黑體" panose="020B0604030504040204" pitchFamily="34" charset="-120"/>
                    <a:ea typeface="微軟正黑體" panose="020B0604030504040204" pitchFamily="34" charset="-120"/>
                  </a:rPr>
                  <a:t>15.29 </a:t>
                </a:r>
                <a:r>
                  <a:rPr lang="zh-TW" altLang="en-US" dirty="0">
                    <a:latin typeface="微軟正黑體" panose="020B0604030504040204" pitchFamily="34" charset="-120"/>
                    <a:ea typeface="微軟正黑體" panose="020B0604030504040204" pitchFamily="34" charset="-120"/>
                  </a:rPr>
                  <a:t>年的駕駛經驗（範圍 </a:t>
                </a:r>
                <a:r>
                  <a:rPr lang="en-US" altLang="zh-TW" dirty="0">
                    <a:latin typeface="微軟正黑體" panose="020B0604030504040204" pitchFamily="34" charset="-120"/>
                    <a:ea typeface="微軟正黑體" panose="020B0604030504040204" pitchFamily="34" charset="-120"/>
                  </a:rPr>
                  <a:t>4.5-35 </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SD=11.81</a:t>
                </a:r>
                <a:r>
                  <a:rPr lang="zh-TW" altLang="en-US" dirty="0">
                    <a:latin typeface="微軟正黑體" panose="020B0604030504040204" pitchFamily="34" charset="-120"/>
                    <a:ea typeface="微軟正黑體" panose="020B0604030504040204" pitchFamily="34" charset="-120"/>
                  </a:rPr>
                  <a:t>）。</a:t>
                </a:r>
              </a:p>
            </p:txBody>
          </p:sp>
        </p:grpSp>
        <p:sp>
          <p:nvSpPr>
            <p:cNvPr id="28" name="文字方塊 27">
              <a:extLst>
                <a:ext uri="{FF2B5EF4-FFF2-40B4-BE49-F238E27FC236}">
                  <a16:creationId xmlns:a16="http://schemas.microsoft.com/office/drawing/2014/main" id="{63307B77-6E46-41DF-9F0E-7F4CB33C320C}"/>
                </a:ext>
              </a:extLst>
            </p:cNvPr>
            <p:cNvSpPr txBox="1"/>
            <p:nvPr/>
          </p:nvSpPr>
          <p:spPr>
            <a:xfrm>
              <a:off x="5812957" y="4220547"/>
              <a:ext cx="3831208" cy="2031325"/>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只被招募參加一次實驗</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平均年齡為 </a:t>
              </a:r>
              <a:r>
                <a:rPr lang="en-US" altLang="zh-TW" dirty="0">
                  <a:latin typeface="微軟正黑體" panose="020B0604030504040204" pitchFamily="34" charset="-120"/>
                  <a:ea typeface="微軟正黑體" panose="020B0604030504040204" pitchFamily="34" charset="-120"/>
                </a:rPr>
                <a:t>25.83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  =  8.43</a:t>
              </a:r>
              <a:r>
                <a:rPr lang="zh-TW" altLang="en-US" dirty="0">
                  <a:latin typeface="微軟正黑體" panose="020B0604030504040204" pitchFamily="34" charset="-120"/>
                  <a:ea typeface="微軟正黑體" panose="020B0604030504040204" pitchFamily="34" charset="-120"/>
                </a:rPr>
                <a:t>，範圍 </a:t>
              </a:r>
              <a:r>
                <a:rPr lang="en-US" altLang="zh-TW" dirty="0">
                  <a:latin typeface="微軟正黑體" panose="020B0604030504040204" pitchFamily="34" charset="-120"/>
                  <a:ea typeface="微軟正黑體" panose="020B0604030504040204" pitchFamily="34" charset="-120"/>
                </a:rPr>
                <a:t>20-50 </a:t>
              </a:r>
              <a:r>
                <a:rPr lang="zh-TW" altLang="en-US" dirty="0">
                  <a:latin typeface="微軟正黑體" panose="020B0604030504040204" pitchFamily="34" charset="-120"/>
                  <a:ea typeface="微軟正黑體" panose="020B0604030504040204" pitchFamily="34" charset="-120"/>
                </a:rPr>
                <a:t>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每週駕駛</a:t>
              </a:r>
              <a:r>
                <a:rPr lang="en-US" altLang="zh-TW" dirty="0">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至</a:t>
              </a:r>
              <a:r>
                <a:rPr lang="en-US" altLang="zh-TW" dirty="0">
                  <a:latin typeface="微軟正黑體" panose="020B0604030504040204" pitchFamily="34" charset="-120"/>
                  <a:ea typeface="微軟正黑體" panose="020B0604030504040204" pitchFamily="34" charset="-120"/>
                </a:rPr>
                <a:t>500</a:t>
              </a:r>
              <a:r>
                <a:rPr lang="zh-TW" altLang="en-US" dirty="0">
                  <a:latin typeface="微軟正黑體" panose="020B0604030504040204" pitchFamily="34" charset="-120"/>
                  <a:ea typeface="微軟正黑體" panose="020B0604030504040204" pitchFamily="34" charset="-120"/>
                </a:rPr>
                <a:t>公里（平均 </a:t>
              </a:r>
              <a:r>
                <a:rPr lang="en-US" altLang="zh-TW" dirty="0">
                  <a:latin typeface="微軟正黑體" panose="020B0604030504040204" pitchFamily="34" charset="-120"/>
                  <a:ea typeface="微軟正黑體" panose="020B0604030504040204" pitchFamily="34" charset="-120"/>
                </a:rPr>
                <a:t>=  171</a:t>
              </a:r>
              <a:r>
                <a:rPr lang="zh-TW" altLang="en-US" dirty="0">
                  <a:latin typeface="微軟正黑體" panose="020B0604030504040204" pitchFamily="34" charset="-120"/>
                  <a:ea typeface="微軟正黑體" panose="020B0604030504040204" pitchFamily="34" charset="-120"/>
                </a:rPr>
                <a:t>公里，</a:t>
              </a:r>
              <a:r>
                <a:rPr lang="en-US" altLang="zh-TW" dirty="0">
                  <a:latin typeface="微軟正黑體" panose="020B0604030504040204" pitchFamily="34" charset="-120"/>
                  <a:ea typeface="微軟正黑體" panose="020B0604030504040204" pitchFamily="34" charset="-120"/>
                </a:rPr>
                <a:t>SD=147.94</a:t>
              </a:r>
              <a:r>
                <a:rPr lang="zh-TW" altLang="en-US" dirty="0">
                  <a:latin typeface="微軟正黑體" panose="020B0604030504040204" pitchFamily="34" charset="-120"/>
                  <a:ea typeface="微軟正黑體" panose="020B0604030504040204" pitchFamily="34" charset="-120"/>
                </a:rPr>
                <a:t>）並且有 </a:t>
              </a:r>
              <a:r>
                <a:rPr lang="en-US" altLang="zh-TW" dirty="0">
                  <a:latin typeface="微軟正黑體" panose="020B0604030504040204" pitchFamily="34" charset="-120"/>
                  <a:ea typeface="微軟正黑體" panose="020B0604030504040204" pitchFamily="34" charset="-120"/>
                </a:rPr>
                <a:t>1.8-31.0 </a:t>
              </a:r>
              <a:r>
                <a:rPr lang="zh-TW" altLang="en-US" dirty="0">
                  <a:latin typeface="微軟正黑體" panose="020B0604030504040204" pitchFamily="34" charset="-120"/>
                  <a:ea typeface="微軟正黑體" panose="020B0604030504040204" pitchFamily="34" charset="-120"/>
                </a:rPr>
                <a:t>年的駕駛經驗（平均 </a:t>
              </a:r>
              <a:r>
                <a:rPr lang="en-US" altLang="zh-TW" dirty="0">
                  <a:latin typeface="微軟正黑體" panose="020B0604030504040204" pitchFamily="34" charset="-120"/>
                  <a:ea typeface="微軟正黑體" panose="020B0604030504040204" pitchFamily="34" charset="-120"/>
                </a:rPr>
                <a:t>=  9.0</a:t>
              </a:r>
              <a:r>
                <a:rPr lang="zh-TW" altLang="en-US" dirty="0">
                  <a:latin typeface="微軟正黑體" panose="020B0604030504040204" pitchFamily="34" charset="-120"/>
                  <a:ea typeface="微軟正黑體" panose="020B0604030504040204" pitchFamily="34" charset="-120"/>
                </a:rPr>
                <a:t>） 年，</a:t>
              </a:r>
              <a:r>
                <a:rPr lang="en-US" altLang="zh-TW" dirty="0">
                  <a:latin typeface="微軟正黑體" panose="020B0604030504040204" pitchFamily="34" charset="-120"/>
                  <a:ea typeface="微軟正黑體" panose="020B0604030504040204" pitchFamily="34" charset="-120"/>
                </a:rPr>
                <a:t>SD=8.15</a:t>
              </a:r>
              <a:r>
                <a:rPr lang="zh-TW" altLang="en-US" dirty="0">
                  <a:latin typeface="微軟正黑體" panose="020B0604030504040204" pitchFamily="34" charset="-120"/>
                  <a:ea typeface="微軟正黑體" panose="020B0604030504040204" pitchFamily="34" charset="-120"/>
                </a:rPr>
                <a:t>）</a:t>
              </a:r>
            </a:p>
          </p:txBody>
        </p:sp>
      </p:grpSp>
      <p:sp>
        <p:nvSpPr>
          <p:cNvPr id="34" name="文字方塊 33">
            <a:extLst>
              <a:ext uri="{FF2B5EF4-FFF2-40B4-BE49-F238E27FC236}">
                <a16:creationId xmlns:a16="http://schemas.microsoft.com/office/drawing/2014/main" id="{4CA4BFC3-B993-44BA-AA3E-03CBEA49CFFA}"/>
              </a:ext>
            </a:extLst>
          </p:cNvPr>
          <p:cNvSpPr txBox="1"/>
          <p:nvPr/>
        </p:nvSpPr>
        <p:spPr>
          <a:xfrm>
            <a:off x="1467191" y="5426794"/>
            <a:ext cx="10099498" cy="830997"/>
          </a:xfrm>
          <a:prstGeom prst="rect">
            <a:avLst/>
          </a:prstGeom>
          <a:noFill/>
        </p:spPr>
        <p:txBody>
          <a:bodyPr wrap="square">
            <a:spAutoFit/>
          </a:bodyPr>
          <a:lstStyle/>
          <a:p>
            <a:pPr marL="342900" indent="-342900">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除了專家組的三個參與者之外，所有參與者都完成了 </a:t>
            </a:r>
            <a:r>
              <a:rPr lang="en-US" altLang="zh-TW" sz="2400" b="0" i="0" dirty="0">
                <a:solidFill>
                  <a:srgbClr val="2E2E2E"/>
                </a:solidFill>
                <a:effectLst/>
                <a:latin typeface="微軟正黑體" panose="020B0604030504040204" pitchFamily="34" charset="-120"/>
                <a:ea typeface="微軟正黑體" panose="020B0604030504040204" pitchFamily="34" charset="-120"/>
              </a:rPr>
              <a:t>20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個實驗課程</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每次參加實驗課程都會收到一張 </a:t>
            </a:r>
            <a:r>
              <a:rPr lang="en-US" altLang="zh-TW" sz="2400" dirty="0">
                <a:latin typeface="微軟正黑體" panose="020B0604030504040204" pitchFamily="34" charset="-120"/>
                <a:ea typeface="微軟正黑體" panose="020B0604030504040204" pitchFamily="34" charset="-120"/>
              </a:rPr>
              <a:t>10 </a:t>
            </a:r>
            <a:r>
              <a:rPr lang="zh-TW" altLang="en-US" sz="2400" dirty="0">
                <a:latin typeface="微軟正黑體" panose="020B0604030504040204" pitchFamily="34" charset="-120"/>
                <a:ea typeface="微軟正黑體" panose="020B0604030504040204" pitchFamily="34" charset="-120"/>
              </a:rPr>
              <a:t>美元的禮券當作獎勵</a:t>
            </a:r>
          </a:p>
        </p:txBody>
      </p:sp>
    </p:spTree>
    <p:extLst>
      <p:ext uri="{BB962C8B-B14F-4D97-AF65-F5344CB8AC3E}">
        <p14:creationId xmlns:p14="http://schemas.microsoft.com/office/powerpoint/2010/main" val="151466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4060392"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儀器</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1091302" y="1150519"/>
            <a:ext cx="9757392" cy="1200329"/>
          </a:xfrm>
          <a:prstGeom prst="rect">
            <a:avLst/>
          </a:prstGeom>
          <a:noFill/>
        </p:spPr>
        <p:txBody>
          <a:bodyPr wrap="square">
            <a:spAutoFit/>
          </a:bodyPr>
          <a:lstStyle/>
          <a:p>
            <a:pPr marL="342900" indent="-342900">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使用懷卡託大學之駕駛模擬器</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駕駛模擬器在場景的指定部分自動記錄參與者的速度、車道位置和控制動作。</a:t>
            </a:r>
          </a:p>
        </p:txBody>
      </p:sp>
      <p:pic>
        <p:nvPicPr>
          <p:cNvPr id="3" name="圖片 2">
            <a:extLst>
              <a:ext uri="{FF2B5EF4-FFF2-40B4-BE49-F238E27FC236}">
                <a16:creationId xmlns:a16="http://schemas.microsoft.com/office/drawing/2014/main" id="{5A69168D-3A68-4791-943A-532A3552FA79}"/>
              </a:ext>
            </a:extLst>
          </p:cNvPr>
          <p:cNvPicPr>
            <a:picLocks noChangeAspect="1"/>
          </p:cNvPicPr>
          <p:nvPr/>
        </p:nvPicPr>
        <p:blipFill>
          <a:blip r:embed="rId2"/>
          <a:stretch>
            <a:fillRect/>
          </a:stretch>
        </p:blipFill>
        <p:spPr>
          <a:xfrm>
            <a:off x="3461448" y="2864750"/>
            <a:ext cx="5521100" cy="3216277"/>
          </a:xfrm>
          <a:prstGeom prst="rect">
            <a:avLst/>
          </a:prstGeom>
        </p:spPr>
      </p:pic>
    </p:spTree>
    <p:extLst>
      <p:ext uri="{BB962C8B-B14F-4D97-AF65-F5344CB8AC3E}">
        <p14:creationId xmlns:p14="http://schemas.microsoft.com/office/powerpoint/2010/main" val="143484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136565" cy="82157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模擬場景</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5" name="文字方塊 14">
            <a:extLst>
              <a:ext uri="{FF2B5EF4-FFF2-40B4-BE49-F238E27FC236}">
                <a16:creationId xmlns:a16="http://schemas.microsoft.com/office/drawing/2014/main" id="{D0526869-E83E-4E9A-AB9B-7977801DEC6B}"/>
              </a:ext>
            </a:extLst>
          </p:cNvPr>
          <p:cNvSpPr txBox="1"/>
          <p:nvPr/>
        </p:nvSpPr>
        <p:spPr>
          <a:xfrm>
            <a:off x="725213" y="1178311"/>
            <a:ext cx="10762593" cy="445647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TW" sz="2400" b="0" i="0" dirty="0">
                <a:solidFill>
                  <a:srgbClr val="2E2E2E"/>
                </a:solidFill>
                <a:effectLst/>
                <a:latin typeface="微軟正黑體" panose="020B0604030504040204" pitchFamily="34" charset="-120"/>
                <a:ea typeface="微軟正黑體" panose="020B0604030504040204" pitchFamily="34" charset="-120"/>
              </a:rPr>
              <a:t>24 </a:t>
            </a:r>
            <a:r>
              <a:rPr lang="zh-TW" altLang="en-US" sz="2400" b="0" i="0" dirty="0">
                <a:solidFill>
                  <a:srgbClr val="2E2E2E"/>
                </a:solidFill>
                <a:effectLst/>
                <a:latin typeface="微軟正黑體" panose="020B0604030504040204" pitchFamily="34" charset="-120"/>
                <a:ea typeface="微軟正黑體" panose="020B0604030504040204" pitchFamily="34" charset="-120"/>
              </a:rPr>
              <a:t>公里長的鄉村道路路段</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路段包含直道和平緩的水平和垂直曲線。</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模擬道路被分成兩條相等的 </a:t>
            </a:r>
            <a:r>
              <a:rPr lang="en-US" altLang="zh-TW" sz="2400" b="0" i="0" dirty="0">
                <a:solidFill>
                  <a:srgbClr val="2E2E2E"/>
                </a:solidFill>
                <a:effectLst/>
                <a:latin typeface="微軟正黑體" panose="020B0604030504040204" pitchFamily="34" charset="-120"/>
                <a:ea typeface="微軟正黑體" panose="020B0604030504040204" pitchFamily="34" charset="-120"/>
              </a:rPr>
              <a:t>12 km </a:t>
            </a:r>
            <a:r>
              <a:rPr lang="zh-TW" altLang="en-US" sz="2400" b="0" i="0" dirty="0">
                <a:solidFill>
                  <a:srgbClr val="2E2E2E"/>
                </a:solidFill>
                <a:effectLst/>
                <a:latin typeface="微軟正黑體" panose="020B0604030504040204" pitchFamily="34" charset="-120"/>
                <a:ea typeface="微軟正黑體" panose="020B0604030504040204" pitchFamily="34" charset="-120"/>
              </a:rPr>
              <a:t>一半（北部和南部）。模擬道路的每一半都可以在任一方向（北行或南行）行駛，村莊標記模擬道路的中心點。</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b="0" i="0" dirty="0">
                <a:solidFill>
                  <a:srgbClr val="2E2E2E"/>
                </a:solidFill>
                <a:effectLst/>
                <a:latin typeface="微軟正黑體" panose="020B0604030504040204" pitchFamily="34" charset="-120"/>
                <a:ea typeface="微軟正黑體" panose="020B0604030504040204" pitchFamily="34" charset="-120"/>
              </a:rPr>
              <a:t>限速為</a:t>
            </a:r>
            <a:r>
              <a:rPr lang="en-US" altLang="zh-TW" sz="2400" b="0" i="0" dirty="0">
                <a:solidFill>
                  <a:srgbClr val="2E2E2E"/>
                </a:solidFill>
                <a:effectLst/>
                <a:latin typeface="微軟正黑體" panose="020B0604030504040204" pitchFamily="34" charset="-120"/>
                <a:ea typeface="微軟正黑體" panose="020B0604030504040204" pitchFamily="34" charset="-120"/>
              </a:rPr>
              <a:t>100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公里</a:t>
            </a:r>
            <a:r>
              <a:rPr lang="en-US" altLang="zh-TW" sz="2400" b="0" i="0" dirty="0">
                <a:solidFill>
                  <a:srgbClr val="2E2E2E"/>
                </a:solidFill>
                <a:effectLst/>
                <a:latin typeface="微軟正黑體" panose="020B0604030504040204" pitchFamily="34" charset="-120"/>
                <a:ea typeface="微軟正黑體" panose="020B0604030504040204" pitchFamily="34" charset="-120"/>
              </a:rPr>
              <a:t>/</a:t>
            </a:r>
            <a:r>
              <a:rPr lang="zh-TW" altLang="en-US" sz="2400" b="0" i="0" dirty="0">
                <a:solidFill>
                  <a:srgbClr val="2E2E2E"/>
                </a:solidFill>
                <a:effectLst/>
                <a:latin typeface="微軟正黑體" panose="020B0604030504040204" pitchFamily="34" charset="-120"/>
                <a:ea typeface="微軟正黑體" panose="020B0604030504040204" pitchFamily="34" charset="-120"/>
              </a:rPr>
              <a:t>小時，除了 穿過村莊的</a:t>
            </a:r>
            <a:r>
              <a:rPr lang="en-US" altLang="zh-TW" sz="2400" b="0" i="0" dirty="0">
                <a:solidFill>
                  <a:srgbClr val="2E2E2E"/>
                </a:solidFill>
                <a:effectLst/>
                <a:latin typeface="微軟正黑體" panose="020B0604030504040204" pitchFamily="34" charset="-120"/>
                <a:ea typeface="微軟正黑體" panose="020B0604030504040204" pitchFamily="34" charset="-120"/>
              </a:rPr>
              <a:t>400m</a:t>
            </a:r>
            <a:r>
              <a:rPr lang="zh-TW" altLang="en-US" sz="2400" b="0" i="0" dirty="0">
                <a:solidFill>
                  <a:srgbClr val="2E2E2E"/>
                </a:solidFill>
                <a:effectLst/>
                <a:latin typeface="微軟正黑體" panose="020B0604030504040204" pitchFamily="34" charset="-120"/>
                <a:ea typeface="微軟正黑體" panose="020B0604030504040204" pitchFamily="34" charset="-120"/>
              </a:rPr>
              <a:t>路段的限速為</a:t>
            </a:r>
            <a:r>
              <a:rPr lang="en-US" altLang="zh-TW" sz="2400" b="0" i="0" dirty="0">
                <a:solidFill>
                  <a:srgbClr val="2E2E2E"/>
                </a:solidFill>
                <a:effectLst/>
                <a:latin typeface="微軟正黑體" panose="020B0604030504040204" pitchFamily="34" charset="-120"/>
                <a:ea typeface="微軟正黑體" panose="020B0604030504040204" pitchFamily="34" charset="-120"/>
              </a:rPr>
              <a:t>60 </a:t>
            </a:r>
            <a:r>
              <a:rPr lang="zh-TW" altLang="en-US" sz="2400" b="0" i="0" dirty="0">
                <a:solidFill>
                  <a:srgbClr val="2E2E2E"/>
                </a:solidFill>
                <a:effectLst/>
                <a:latin typeface="微軟正黑體" panose="020B0604030504040204" pitchFamily="34" charset="-120"/>
                <a:ea typeface="微軟正黑體" panose="020B0604030504040204" pitchFamily="34" charset="-120"/>
              </a:rPr>
              <a:t>公里</a:t>
            </a:r>
            <a:r>
              <a:rPr lang="en-US" altLang="zh-TW" sz="2400" b="0" i="0" dirty="0">
                <a:solidFill>
                  <a:srgbClr val="2E2E2E"/>
                </a:solidFill>
                <a:effectLst/>
                <a:latin typeface="微軟正黑體" panose="020B0604030504040204" pitchFamily="34" charset="-120"/>
                <a:ea typeface="微軟正黑體" panose="020B0604030504040204" pitchFamily="34" charset="-120"/>
              </a:rPr>
              <a:t>/</a:t>
            </a:r>
            <a:r>
              <a:rPr lang="zh-TW" altLang="en-US" sz="2400" b="0" i="0" dirty="0">
                <a:solidFill>
                  <a:srgbClr val="2E2E2E"/>
                </a:solidFill>
                <a:effectLst/>
                <a:latin typeface="微軟正黑體" panose="020B0604030504040204" pitchFamily="34" charset="-120"/>
                <a:ea typeface="微軟正黑體" panose="020B0604030504040204" pitchFamily="34" charset="-120"/>
              </a:rPr>
              <a:t>小時。</a:t>
            </a:r>
            <a:endParaRPr lang="en-US" altLang="zh-TW" sz="2400" b="0" i="0" dirty="0">
              <a:solidFill>
                <a:srgbClr val="2E2E2E"/>
              </a:solidFill>
              <a:effectLst/>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solidFill>
                  <a:srgbClr val="2E2E2E"/>
                </a:solidFill>
                <a:latin typeface="微軟正黑體" panose="020B0604030504040204" pitchFamily="34" charset="-120"/>
                <a:ea typeface="微軟正黑體" panose="020B0604030504040204" pitchFamily="34" charset="-120"/>
              </a:rPr>
              <a:t>場景</a:t>
            </a:r>
            <a:r>
              <a:rPr lang="zh-TW" altLang="en-US" sz="2400" b="0" i="0" dirty="0">
                <a:solidFill>
                  <a:srgbClr val="2E2E2E"/>
                </a:solidFill>
                <a:effectLst/>
                <a:latin typeface="微軟正黑體" panose="020B0604030504040204" pitchFamily="34" charset="-120"/>
                <a:ea typeface="微軟正黑體" panose="020B0604030504040204" pitchFamily="34" charset="-120"/>
              </a:rPr>
              <a:t>包含一系列明顯的地標（例如房屋、商店、農場、一座 </a:t>
            </a:r>
            <a:r>
              <a:rPr lang="en-US" altLang="zh-TW" sz="2400" b="0" i="0" dirty="0">
                <a:solidFill>
                  <a:srgbClr val="2E2E2E"/>
                </a:solidFill>
                <a:effectLst/>
                <a:latin typeface="微軟正黑體" panose="020B0604030504040204" pitchFamily="34" charset="-120"/>
                <a:ea typeface="微軟正黑體" panose="020B0604030504040204" pitchFamily="34" charset="-120"/>
              </a:rPr>
              <a:t>400  m </a:t>
            </a:r>
            <a:r>
              <a:rPr lang="zh-TW" altLang="en-US" sz="2400" b="0" i="0" dirty="0">
                <a:solidFill>
                  <a:srgbClr val="2E2E2E"/>
                </a:solidFill>
                <a:effectLst/>
                <a:latin typeface="微軟正黑體" panose="020B0604030504040204" pitchFamily="34" charset="-120"/>
                <a:ea typeface="微軟正黑體" panose="020B0604030504040204" pitchFamily="34" charset="-120"/>
              </a:rPr>
              <a:t>的橋樑、一座 </a:t>
            </a:r>
            <a:r>
              <a:rPr lang="en-US" altLang="zh-TW" sz="2400" b="0" i="0" dirty="0">
                <a:solidFill>
                  <a:srgbClr val="2E2E2E"/>
                </a:solidFill>
                <a:effectLst/>
                <a:latin typeface="微軟正黑體" panose="020B0604030504040204" pitchFamily="34" charset="-120"/>
                <a:ea typeface="微軟正黑體" panose="020B0604030504040204" pitchFamily="34" charset="-120"/>
              </a:rPr>
              <a:t>400 m </a:t>
            </a:r>
            <a:r>
              <a:rPr lang="zh-TW" altLang="en-US" sz="2400" b="0" i="0" dirty="0">
                <a:solidFill>
                  <a:srgbClr val="2E2E2E"/>
                </a:solidFill>
                <a:effectLst/>
                <a:latin typeface="微軟正黑體" panose="020B0604030504040204" pitchFamily="34" charset="-120"/>
                <a:ea typeface="微軟正黑體" panose="020B0604030504040204" pitchFamily="34" charset="-120"/>
              </a:rPr>
              <a:t>隧道、超車車道和方向標誌），以促進參與者在重複會話中熟悉道路時識別周圍環境。</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15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50C1DFC9-72E2-4971-A8BD-9547ADC01BF7}"/>
              </a:ext>
            </a:extLst>
          </p:cNvPr>
          <p:cNvGrpSpPr/>
          <p:nvPr/>
        </p:nvGrpSpPr>
        <p:grpSpPr>
          <a:xfrm>
            <a:off x="196785" y="166456"/>
            <a:ext cx="11798423" cy="6587231"/>
            <a:chOff x="196785" y="166456"/>
            <a:chExt cx="11798423" cy="6587231"/>
          </a:xfrm>
        </p:grpSpPr>
        <p:sp>
          <p:nvSpPr>
            <p:cNvPr id="7" name="사각형: 둥근 모서리 6">
              <a:extLst>
                <a:ext uri="{FF2B5EF4-FFF2-40B4-BE49-F238E27FC236}">
                  <a16:creationId xmlns:a16="http://schemas.microsoft.com/office/drawing/2014/main" id="{C6AD6DE2-9AED-4B7B-9228-489DB6ED81A0}"/>
                </a:ext>
              </a:extLst>
            </p:cNvPr>
            <p:cNvSpPr/>
            <p:nvPr/>
          </p:nvSpPr>
          <p:spPr>
            <a:xfrm>
              <a:off x="196785" y="228600"/>
              <a:ext cx="11798423" cy="6525087"/>
            </a:xfrm>
            <a:prstGeom prst="roundRect">
              <a:avLst>
                <a:gd name="adj" fmla="val 2109"/>
              </a:avLst>
            </a:prstGeom>
            <a:solidFill>
              <a:schemeClr val="bg1"/>
            </a:solidFill>
            <a:ln>
              <a:noFill/>
            </a:ln>
            <a:effectLst>
              <a:outerShdw blurRad="241300" dist="6985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nvGrpSpPr>
            <p:cNvPr id="26" name="그룹 25">
              <a:extLst>
                <a:ext uri="{FF2B5EF4-FFF2-40B4-BE49-F238E27FC236}">
                  <a16:creationId xmlns:a16="http://schemas.microsoft.com/office/drawing/2014/main" id="{E6EA689E-1860-484B-BF36-1775FFD31D02}"/>
                </a:ext>
              </a:extLst>
            </p:cNvPr>
            <p:cNvGrpSpPr/>
            <p:nvPr/>
          </p:nvGrpSpPr>
          <p:grpSpPr>
            <a:xfrm>
              <a:off x="5736382" y="166456"/>
              <a:ext cx="719232" cy="417544"/>
              <a:chOff x="5736382" y="166456"/>
              <a:chExt cx="719232" cy="417544"/>
            </a:xfrm>
          </p:grpSpPr>
          <p:sp>
            <p:nvSpPr>
              <p:cNvPr id="22" name="자유형: 도형 21">
                <a:extLst>
                  <a:ext uri="{FF2B5EF4-FFF2-40B4-BE49-F238E27FC236}">
                    <a16:creationId xmlns:a16="http://schemas.microsoft.com/office/drawing/2014/main" id="{CA753DEB-4900-43C1-B5C2-AD632F98F9DB}"/>
                  </a:ext>
                </a:extLst>
              </p:cNvPr>
              <p:cNvSpPr/>
              <p:nvPr/>
            </p:nvSpPr>
            <p:spPr>
              <a:xfrm>
                <a:off x="5736382" y="166456"/>
                <a:ext cx="719232" cy="417544"/>
              </a:xfrm>
              <a:custGeom>
                <a:avLst/>
                <a:gdLst>
                  <a:gd name="connsiteX0" fmla="*/ 0 w 1581154"/>
                  <a:gd name="connsiteY0" fmla="*/ 0 h 917925"/>
                  <a:gd name="connsiteX1" fmla="*/ 1581154 w 1581154"/>
                  <a:gd name="connsiteY1" fmla="*/ 0 h 917925"/>
                  <a:gd name="connsiteX2" fmla="*/ 1581154 w 1581154"/>
                  <a:gd name="connsiteY2" fmla="*/ 3281 h 917925"/>
                  <a:gd name="connsiteX3" fmla="*/ 1529610 w 1581154"/>
                  <a:gd name="connsiteY3" fmla="*/ 8477 h 917925"/>
                  <a:gd name="connsiteX4" fmla="*/ 1196449 w 1581154"/>
                  <a:gd name="connsiteY4" fmla="*/ 417251 h 917925"/>
                  <a:gd name="connsiteX5" fmla="*/ 1196449 w 1581154"/>
                  <a:gd name="connsiteY5" fmla="*/ 420116 h 917925"/>
                  <a:gd name="connsiteX6" fmla="*/ 1196451 w 1581154"/>
                  <a:gd name="connsiteY6" fmla="*/ 420136 h 917925"/>
                  <a:gd name="connsiteX7" fmla="*/ 1196450 w 1581154"/>
                  <a:gd name="connsiteY7" fmla="*/ 500674 h 917925"/>
                  <a:gd name="connsiteX8" fmla="*/ 779199 w 1581154"/>
                  <a:gd name="connsiteY8" fmla="*/ 917925 h 917925"/>
                  <a:gd name="connsiteX9" fmla="*/ 779200 w 1581154"/>
                  <a:gd name="connsiteY9" fmla="*/ 917924 h 917925"/>
                  <a:gd name="connsiteX10" fmla="*/ 361949 w 1581154"/>
                  <a:gd name="connsiteY10" fmla="*/ 500673 h 917925"/>
                  <a:gd name="connsiteX11" fmla="*/ 361949 w 1581154"/>
                  <a:gd name="connsiteY11" fmla="*/ 420136 h 917925"/>
                  <a:gd name="connsiteX12" fmla="*/ 361950 w 1581154"/>
                  <a:gd name="connsiteY12" fmla="*/ 420126 h 917925"/>
                  <a:gd name="connsiteX13" fmla="*/ 361950 w 1581154"/>
                  <a:gd name="connsiteY13" fmla="*/ 417251 h 917925"/>
                  <a:gd name="connsiteX14" fmla="*/ 28790 w 1581154"/>
                  <a:gd name="connsiteY14" fmla="*/ 8477 h 917925"/>
                  <a:gd name="connsiteX15" fmla="*/ 0 w 1581154"/>
                  <a:gd name="connsiteY15" fmla="*/ 5575 h 91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4" h="917925">
                    <a:moveTo>
                      <a:pt x="0" y="0"/>
                    </a:moveTo>
                    <a:lnTo>
                      <a:pt x="1581154" y="0"/>
                    </a:lnTo>
                    <a:lnTo>
                      <a:pt x="1581154" y="3281"/>
                    </a:lnTo>
                    <a:lnTo>
                      <a:pt x="1529610" y="8477"/>
                    </a:lnTo>
                    <a:cubicBezTo>
                      <a:pt x="1339476" y="47384"/>
                      <a:pt x="1196449" y="215615"/>
                      <a:pt x="1196449" y="417251"/>
                    </a:cubicBezTo>
                    <a:lnTo>
                      <a:pt x="1196449" y="420116"/>
                    </a:lnTo>
                    <a:lnTo>
                      <a:pt x="1196451" y="420136"/>
                    </a:lnTo>
                    <a:cubicBezTo>
                      <a:pt x="1196451" y="446982"/>
                      <a:pt x="1196450" y="473828"/>
                      <a:pt x="1196450" y="500674"/>
                    </a:cubicBezTo>
                    <a:cubicBezTo>
                      <a:pt x="1196450" y="731115"/>
                      <a:pt x="1009640" y="917925"/>
                      <a:pt x="779199" y="917925"/>
                    </a:cubicBezTo>
                    <a:lnTo>
                      <a:pt x="779200" y="917924"/>
                    </a:lnTo>
                    <a:cubicBezTo>
                      <a:pt x="548759" y="917924"/>
                      <a:pt x="361949" y="731114"/>
                      <a:pt x="361949" y="500673"/>
                    </a:cubicBezTo>
                    <a:lnTo>
                      <a:pt x="361949" y="420136"/>
                    </a:lnTo>
                    <a:lnTo>
                      <a:pt x="361950" y="420126"/>
                    </a:lnTo>
                    <a:lnTo>
                      <a:pt x="361950" y="417251"/>
                    </a:lnTo>
                    <a:cubicBezTo>
                      <a:pt x="361950" y="215615"/>
                      <a:pt x="218924" y="47384"/>
                      <a:pt x="28790" y="8477"/>
                    </a:cubicBezTo>
                    <a:lnTo>
                      <a:pt x="0" y="5575"/>
                    </a:lnTo>
                    <a:close/>
                  </a:path>
                </a:pathLst>
              </a:custGeom>
              <a:solidFill>
                <a:srgbClr val="C862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sp>
            <p:nvSpPr>
              <p:cNvPr id="23" name="사각형: 둥근 모서리 22">
                <a:extLst>
                  <a:ext uri="{FF2B5EF4-FFF2-40B4-BE49-F238E27FC236}">
                    <a16:creationId xmlns:a16="http://schemas.microsoft.com/office/drawing/2014/main" id="{331CA71C-9C3C-4F2D-9148-00435318BD1D}"/>
                  </a:ext>
                </a:extLst>
              </p:cNvPr>
              <p:cNvSpPr/>
              <p:nvPr/>
            </p:nvSpPr>
            <p:spPr>
              <a:xfrm>
                <a:off x="5969998" y="3413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4" name="사각형: 둥근 모서리 23">
                <a:extLst>
                  <a:ext uri="{FF2B5EF4-FFF2-40B4-BE49-F238E27FC236}">
                    <a16:creationId xmlns:a16="http://schemas.microsoft.com/office/drawing/2014/main" id="{B11A1CD4-828C-4D03-9877-2FEDBA553BD2}"/>
                  </a:ext>
                </a:extLst>
              </p:cNvPr>
              <p:cNvSpPr/>
              <p:nvPr/>
            </p:nvSpPr>
            <p:spPr>
              <a:xfrm>
                <a:off x="5969998" y="38580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사각형: 둥근 모서리 24">
                <a:extLst>
                  <a:ext uri="{FF2B5EF4-FFF2-40B4-BE49-F238E27FC236}">
                    <a16:creationId xmlns:a16="http://schemas.microsoft.com/office/drawing/2014/main" id="{3884446F-9622-4DC9-98EE-726A8D07BCC9}"/>
                  </a:ext>
                </a:extLst>
              </p:cNvPr>
              <p:cNvSpPr/>
              <p:nvPr/>
            </p:nvSpPr>
            <p:spPr>
              <a:xfrm>
                <a:off x="5969998" y="430253"/>
                <a:ext cx="252000" cy="1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17" name="직사각형 16">
              <a:extLst>
                <a:ext uri="{FF2B5EF4-FFF2-40B4-BE49-F238E27FC236}">
                  <a16:creationId xmlns:a16="http://schemas.microsoft.com/office/drawing/2014/main" id="{B071631C-61C2-442F-AC0D-8D1DAC1153B8}"/>
                </a:ext>
              </a:extLst>
            </p:cNvPr>
            <p:cNvSpPr/>
            <p:nvPr/>
          </p:nvSpPr>
          <p:spPr>
            <a:xfrm>
              <a:off x="3136216" y="6645715"/>
              <a:ext cx="5919563" cy="45719"/>
            </a:xfrm>
            <a:prstGeom prst="rect">
              <a:avLst/>
            </a:prstGeom>
            <a:solidFill>
              <a:srgbClr val="C8621C"/>
            </a:solidFill>
            <a:ln>
              <a:solidFill>
                <a:srgbClr val="C86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chemeClr val="accent2">
                    <a:lumMod val="75000"/>
                  </a:schemeClr>
                </a:solidFill>
                <a:effectLst/>
                <a:uLnTx/>
                <a:uFillTx/>
                <a:latin typeface="맑은 고딕" panose="020F0502020204030204"/>
                <a:ea typeface="맑은 고딕" panose="020B0503020000020004" pitchFamily="34" charset="-127"/>
                <a:cs typeface="+mn-cs"/>
              </a:endParaRPr>
            </a:p>
          </p:txBody>
        </p:sp>
      </p:grpSp>
      <p:sp>
        <p:nvSpPr>
          <p:cNvPr id="6" name="직사각형 5">
            <a:extLst>
              <a:ext uri="{FF2B5EF4-FFF2-40B4-BE49-F238E27FC236}">
                <a16:creationId xmlns:a16="http://schemas.microsoft.com/office/drawing/2014/main" id="{D56433FD-09E3-4E08-BFC0-E3CACB00E089}"/>
              </a:ext>
            </a:extLst>
          </p:cNvPr>
          <p:cNvSpPr/>
          <p:nvPr/>
        </p:nvSpPr>
        <p:spPr>
          <a:xfrm>
            <a:off x="389060" y="65033"/>
            <a:ext cx="3909399" cy="821572"/>
          </a:xfrm>
          <a:prstGeom prst="rect">
            <a:avLst/>
          </a:prstGeom>
        </p:spPr>
        <p:txBody>
          <a:bodyPr wrap="square">
            <a:spAutoFit/>
          </a:bodyPr>
          <a:lstStyle/>
          <a:p>
            <a:pPr lvl="0">
              <a:lnSpc>
                <a:spcPct val="150000"/>
              </a:lnSpc>
              <a:defRPr/>
            </a:pP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方法</a:t>
            </a:r>
            <a:r>
              <a:rPr lang="en-US" altLang="zh-TW" sz="3600" b="1" kern="0"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600" b="1" kern="0" dirty="0">
                <a:solidFill>
                  <a:schemeClr val="accent2">
                    <a:lumMod val="75000"/>
                  </a:schemeClr>
                </a:solidFill>
                <a:latin typeface="微軟正黑體" panose="020B0604030504040204" pitchFamily="34" charset="-120"/>
                <a:ea typeface="微軟正黑體" panose="020B0604030504040204" pitchFamily="34" charset="-120"/>
              </a:rPr>
              <a:t>模擬場景</a:t>
            </a:r>
            <a:endParaRPr kumimoji="0" lang="en-US" altLang="ko-KR" sz="3600" b="0" i="0" u="none" strike="noStrike" kern="0" cap="none" spc="0" normalizeH="0" baseline="0" noProof="0" dirty="0">
              <a:ln>
                <a:noFill/>
              </a:ln>
              <a:solidFill>
                <a:schemeClr val="accent2">
                  <a:lumMod val="75000"/>
                </a:schemeClr>
              </a:solidFill>
              <a:effectLst/>
              <a:uLnTx/>
              <a:uFillTx/>
              <a:latin typeface="微軟正黑體" panose="020B0604030504040204" pitchFamily="34" charset="-120"/>
              <a:ea typeface="微軟正黑體" panose="020B0604030504040204" pitchFamily="34" charset="-120"/>
              <a:cs typeface="+mn-cs"/>
            </a:endParaRPr>
          </a:p>
        </p:txBody>
      </p:sp>
      <p:sp>
        <p:nvSpPr>
          <p:cNvPr id="5" name="직사각형 4">
            <a:extLst>
              <a:ext uri="{FF2B5EF4-FFF2-40B4-BE49-F238E27FC236}">
                <a16:creationId xmlns:a16="http://schemas.microsoft.com/office/drawing/2014/main" id="{D6A7F386-F2FB-4A12-9DEF-8B5013F01E84}"/>
              </a:ext>
            </a:extLst>
          </p:cNvPr>
          <p:cNvSpPr/>
          <p:nvPr/>
        </p:nvSpPr>
        <p:spPr>
          <a:xfrm>
            <a:off x="997967" y="2245654"/>
            <a:ext cx="34817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A</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11" name="직사각형 10">
            <a:extLst>
              <a:ext uri="{FF2B5EF4-FFF2-40B4-BE49-F238E27FC236}">
                <a16:creationId xmlns:a16="http://schemas.microsoft.com/office/drawing/2014/main" id="{D3E65105-61EC-4F44-9DDD-F86D0DD57DC8}"/>
              </a:ext>
            </a:extLst>
          </p:cNvPr>
          <p:cNvSpPr/>
          <p:nvPr/>
        </p:nvSpPr>
        <p:spPr>
          <a:xfrm>
            <a:off x="4721470" y="2255180"/>
            <a:ext cx="336952" cy="276999"/>
          </a:xfrm>
          <a:prstGeom prst="rect">
            <a:avLst/>
          </a:prstGeom>
        </p:spPr>
        <p:txBody>
          <a:bodyPr wrap="non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B</a:t>
            </a:r>
            <a:r>
              <a:rPr kumimoji="0" lang="ko-KR" altLang="en-US" sz="1200" b="1" i="0" u="none" strike="noStrike" kern="1200" cap="none" spc="0" normalizeH="0" baseline="0" noProof="0" dirty="0">
                <a:ln>
                  <a:noFill/>
                </a:ln>
                <a:solidFill>
                  <a:prstClr val="white"/>
                </a:solidFill>
                <a:effectLst/>
                <a:uLnTx/>
                <a:uFillTx/>
                <a:latin typeface="맑은 고딕" panose="020F0502020204030204"/>
                <a:ea typeface="맑은 고딕" panose="020B0503020000020004" pitchFamily="34" charset="-127"/>
                <a:cs typeface="+mn-cs"/>
              </a:rPr>
              <a:t> </a:t>
            </a:r>
            <a:endParaRPr kumimoji="0" lang="ko-KR" altLang="en-US" sz="1200" b="1" i="0" u="none" strike="noStrike" kern="1200" cap="none" spc="0" normalizeH="0" baseline="0" noProof="0" dirty="0">
              <a:ln>
                <a:noFill/>
              </a:ln>
              <a:solidFill>
                <a:prstClr val="black"/>
              </a:solidFill>
              <a:effectLst/>
              <a:uLnTx/>
              <a:uFillTx/>
              <a:latin typeface="맑은 고딕" panose="020F0502020204030204"/>
              <a:ea typeface="맑은 고딕" panose="020B0503020000020004" pitchFamily="34" charset="-127"/>
              <a:cs typeface="+mn-cs"/>
            </a:endParaRPr>
          </a:p>
        </p:txBody>
      </p:sp>
      <p:pic>
        <p:nvPicPr>
          <p:cNvPr id="12" name="圖片 11">
            <a:extLst>
              <a:ext uri="{FF2B5EF4-FFF2-40B4-BE49-F238E27FC236}">
                <a16:creationId xmlns:a16="http://schemas.microsoft.com/office/drawing/2014/main" id="{54E669BF-CB80-43CC-B328-5B509E027D1C}"/>
              </a:ext>
            </a:extLst>
          </p:cNvPr>
          <p:cNvPicPr>
            <a:picLocks noChangeAspect="1"/>
          </p:cNvPicPr>
          <p:nvPr/>
        </p:nvPicPr>
        <p:blipFill>
          <a:blip r:embed="rId2"/>
          <a:stretch>
            <a:fillRect/>
          </a:stretch>
        </p:blipFill>
        <p:spPr>
          <a:xfrm>
            <a:off x="4141300" y="925613"/>
            <a:ext cx="3909399" cy="5006774"/>
          </a:xfrm>
          <a:prstGeom prst="rect">
            <a:avLst/>
          </a:prstGeom>
        </p:spPr>
      </p:pic>
    </p:spTree>
    <p:extLst>
      <p:ext uri="{BB962C8B-B14F-4D97-AF65-F5344CB8AC3E}">
        <p14:creationId xmlns:p14="http://schemas.microsoft.com/office/powerpoint/2010/main" val="281184107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2690</Words>
  <Application>Microsoft Office PowerPoint</Application>
  <PresentationFormat>寬螢幕</PresentationFormat>
  <Paragraphs>227</Paragraphs>
  <Slides>20</Slides>
  <Notes>13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맑은 고딕</vt:lpstr>
      <vt:lpstr>NexusSerif</vt:lpstr>
      <vt:lpstr>微軟正黑體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林俊佑</dc:creator>
  <cp:lastModifiedBy>林俊佑</cp:lastModifiedBy>
  <cp:revision>7</cp:revision>
  <dcterms:created xsi:type="dcterms:W3CDTF">2021-08-17T12:55:17Z</dcterms:created>
  <dcterms:modified xsi:type="dcterms:W3CDTF">2021-08-18T09:40:06Z</dcterms:modified>
</cp:coreProperties>
</file>